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67"/>
  </p:notesMasterIdLst>
  <p:handoutMasterIdLst>
    <p:handoutMasterId r:id="rId68"/>
  </p:handoutMasterIdLst>
  <p:sldIdLst>
    <p:sldId id="264" r:id="rId2"/>
    <p:sldId id="342" r:id="rId3"/>
    <p:sldId id="270" r:id="rId4"/>
    <p:sldId id="267" r:id="rId5"/>
    <p:sldId id="268" r:id="rId6"/>
    <p:sldId id="269" r:id="rId7"/>
    <p:sldId id="344" r:id="rId8"/>
    <p:sldId id="345" r:id="rId9"/>
    <p:sldId id="346" r:id="rId10"/>
    <p:sldId id="272" r:id="rId11"/>
    <p:sldId id="273" r:id="rId12"/>
    <p:sldId id="274" r:id="rId13"/>
    <p:sldId id="275" r:id="rId14"/>
    <p:sldId id="277" r:id="rId15"/>
    <p:sldId id="325" r:id="rId16"/>
    <p:sldId id="335" r:id="rId17"/>
    <p:sldId id="327" r:id="rId18"/>
    <p:sldId id="438" r:id="rId19"/>
    <p:sldId id="328" r:id="rId20"/>
    <p:sldId id="329" r:id="rId21"/>
    <p:sldId id="331" r:id="rId22"/>
    <p:sldId id="339" r:id="rId23"/>
    <p:sldId id="340" r:id="rId24"/>
    <p:sldId id="341" r:id="rId25"/>
    <p:sldId id="303" r:id="rId26"/>
    <p:sldId id="304" r:id="rId27"/>
    <p:sldId id="305" r:id="rId28"/>
    <p:sldId id="306" r:id="rId29"/>
    <p:sldId id="307" r:id="rId30"/>
    <p:sldId id="308" r:id="rId31"/>
    <p:sldId id="348" r:id="rId32"/>
    <p:sldId id="349" r:id="rId33"/>
    <p:sldId id="350" r:id="rId34"/>
    <p:sldId id="351" r:id="rId35"/>
    <p:sldId id="352" r:id="rId36"/>
    <p:sldId id="353" r:id="rId37"/>
    <p:sldId id="365" r:id="rId38"/>
    <p:sldId id="371" r:id="rId39"/>
    <p:sldId id="376" r:id="rId40"/>
    <p:sldId id="380" r:id="rId41"/>
    <p:sldId id="292" r:id="rId42"/>
    <p:sldId id="407" r:id="rId43"/>
    <p:sldId id="408" r:id="rId44"/>
    <p:sldId id="409" r:id="rId45"/>
    <p:sldId id="410" r:id="rId46"/>
    <p:sldId id="411" r:id="rId47"/>
    <p:sldId id="293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4" r:id="rId56"/>
    <p:sldId id="425" r:id="rId57"/>
    <p:sldId id="426" r:id="rId58"/>
    <p:sldId id="427" r:id="rId59"/>
    <p:sldId id="428" r:id="rId60"/>
    <p:sldId id="429" r:id="rId61"/>
    <p:sldId id="430" r:id="rId62"/>
    <p:sldId id="431" r:id="rId63"/>
    <p:sldId id="432" r:id="rId64"/>
    <p:sldId id="433" r:id="rId65"/>
    <p:sldId id="437" r:id="rId66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70" d="100"/>
          <a:sy n="70" d="100"/>
        </p:scale>
        <p:origin x="931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1956" y="-138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55290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611572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7324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00058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43548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358632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05286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76313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4613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64184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09557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77813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90497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36724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894259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20056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01685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3559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828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865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42866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129856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41454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905721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839579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25836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2168746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158683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81472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808738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463570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901911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7904591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183387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126066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2750358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802344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863828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15263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481478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30/12/2025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4550228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634" y="29354"/>
            <a:ext cx="4284966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50229" y="0"/>
            <a:ext cx="4593772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62245"/>
            <a:ext cx="4572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3741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MDM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02" r:id="rId49"/>
    <p:sldLayoutId id="2147483703" r:id="rId50"/>
    <p:sldLayoutId id="2147483704" r:id="rId5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11" Type="http://schemas.openxmlformats.org/officeDocument/2006/relationships/image" Target="../media/image30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6.wdp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microsoft.com/office/2007/relationships/hdphoto" Target="../media/hdphoto8.wdp"/><Relationship Id="rId2" Type="http://schemas.openxmlformats.org/officeDocument/2006/relationships/image" Target="../media/image2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11" Type="http://schemas.microsoft.com/office/2007/relationships/hdphoto" Target="../media/hdphoto5.wdp"/><Relationship Id="rId5" Type="http://schemas.openxmlformats.org/officeDocument/2006/relationships/image" Target="../media/image36.png"/><Relationship Id="rId15" Type="http://schemas.microsoft.com/office/2007/relationships/hdphoto" Target="../media/hdphoto7.wdp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microsoft.com/office/2007/relationships/hdphoto" Target="../media/hdphoto4.wdp"/><Relationship Id="rId1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0.wdp"/><Relationship Id="rId18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microsoft.com/office/2007/relationships/hdphoto" Target="../media/hdphoto9.wdp"/><Relationship Id="rId12" Type="http://schemas.openxmlformats.org/officeDocument/2006/relationships/image" Target="../media/image48.png"/><Relationship Id="rId17" Type="http://schemas.microsoft.com/office/2007/relationships/hdphoto" Target="../media/hdphoto12.wdp"/><Relationship Id="rId2" Type="http://schemas.openxmlformats.org/officeDocument/2006/relationships/image" Target="../media/image18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5.png"/><Relationship Id="rId11" Type="http://schemas.microsoft.com/office/2007/relationships/hdphoto" Target="../media/hdphoto5.wdp"/><Relationship Id="rId5" Type="http://schemas.openxmlformats.org/officeDocument/2006/relationships/image" Target="../media/image37.png"/><Relationship Id="rId15" Type="http://schemas.microsoft.com/office/2007/relationships/hdphoto" Target="../media/hdphoto11.wdp"/><Relationship Id="rId10" Type="http://schemas.openxmlformats.org/officeDocument/2006/relationships/image" Target="../media/image41.png"/><Relationship Id="rId19" Type="http://schemas.microsoft.com/office/2007/relationships/hdphoto" Target="../media/hdphoto13.wdp"/><Relationship Id="rId4" Type="http://schemas.openxmlformats.org/officeDocument/2006/relationships/image" Target="../media/image36.png"/><Relationship Id="rId9" Type="http://schemas.openxmlformats.org/officeDocument/2006/relationships/image" Target="../media/image47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5.jpg"/><Relationship Id="rId3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5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11" Type="http://schemas.openxmlformats.org/officeDocument/2006/relationships/image" Target="../media/image53.jpg"/><Relationship Id="rId5" Type="http://schemas.openxmlformats.org/officeDocument/2006/relationships/image" Target="../media/image36.png"/><Relationship Id="rId10" Type="http://schemas.microsoft.com/office/2007/relationships/hdphoto" Target="../media/hdphoto5.wdp"/><Relationship Id="rId4" Type="http://schemas.microsoft.com/office/2007/relationships/hdphoto" Target="../media/hdphoto14.wdp"/><Relationship Id="rId9" Type="http://schemas.openxmlformats.org/officeDocument/2006/relationships/image" Target="../media/image41.png"/><Relationship Id="rId1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microsoft.com/office/2007/relationships/hdphoto" Target="../media/hdphoto15.wdp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12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11" Type="http://schemas.openxmlformats.org/officeDocument/2006/relationships/image" Target="../media/image59.png"/><Relationship Id="rId5" Type="http://schemas.openxmlformats.org/officeDocument/2006/relationships/image" Target="../media/image12.png"/><Relationship Id="rId10" Type="http://schemas.openxmlformats.org/officeDocument/2006/relationships/image" Target="../media/image58.png"/><Relationship Id="rId4" Type="http://schemas.openxmlformats.org/officeDocument/2006/relationships/image" Target="../media/image11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openxmlformats.org/officeDocument/2006/relationships/image" Target="../media/image18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openxmlformats.org/officeDocument/2006/relationships/image" Target="../media/image18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openxmlformats.org/officeDocument/2006/relationships/image" Target="../media/image18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openxmlformats.org/officeDocument/2006/relationships/image" Target="../media/image18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6.png"/><Relationship Id="rId11" Type="http://schemas.microsoft.com/office/2007/relationships/hdphoto" Target="../media/hdphoto15.wdp"/><Relationship Id="rId5" Type="http://schemas.openxmlformats.org/officeDocument/2006/relationships/image" Target="../media/image18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8.png"/><Relationship Id="rId11" Type="http://schemas.openxmlformats.org/officeDocument/2006/relationships/image" Target="../media/image47.png"/><Relationship Id="rId5" Type="http://schemas.openxmlformats.org/officeDocument/2006/relationships/image" Target="../media/image57.png"/><Relationship Id="rId10" Type="http://schemas.openxmlformats.org/officeDocument/2006/relationships/image" Target="../media/image64.png"/><Relationship Id="rId4" Type="http://schemas.microsoft.com/office/2007/relationships/hdphoto" Target="../media/hdphoto16.wdp"/><Relationship Id="rId9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7.png"/><Relationship Id="rId5" Type="http://schemas.microsoft.com/office/2007/relationships/hdphoto" Target="../media/hdphoto16.wdp"/><Relationship Id="rId10" Type="http://schemas.openxmlformats.org/officeDocument/2006/relationships/image" Target="../media/image47.png"/><Relationship Id="rId4" Type="http://schemas.openxmlformats.org/officeDocument/2006/relationships/image" Target="../media/image62.png"/><Relationship Id="rId9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47.png"/><Relationship Id="rId3" Type="http://schemas.openxmlformats.org/officeDocument/2006/relationships/image" Target="../media/image66.png"/><Relationship Id="rId7" Type="http://schemas.openxmlformats.org/officeDocument/2006/relationships/image" Target="../media/image62.png"/><Relationship Id="rId12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.png"/><Relationship Id="rId11" Type="http://schemas.openxmlformats.org/officeDocument/2006/relationships/image" Target="../media/image59.png"/><Relationship Id="rId5" Type="http://schemas.openxmlformats.org/officeDocument/2006/relationships/image" Target="../media/image68.png"/><Relationship Id="rId10" Type="http://schemas.openxmlformats.org/officeDocument/2006/relationships/image" Target="../media/image58.png"/><Relationship Id="rId4" Type="http://schemas.openxmlformats.org/officeDocument/2006/relationships/image" Target="../media/image67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9.png"/><Relationship Id="rId7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6.xml"/><Relationship Id="rId6" Type="http://schemas.microsoft.com/office/2007/relationships/hdphoto" Target="../media/hdphoto16.wdp"/><Relationship Id="rId11" Type="http://schemas.openxmlformats.org/officeDocument/2006/relationships/image" Target="../media/image47.png"/><Relationship Id="rId5" Type="http://schemas.openxmlformats.org/officeDocument/2006/relationships/image" Target="../media/image62.png"/><Relationship Id="rId10" Type="http://schemas.openxmlformats.org/officeDocument/2006/relationships/image" Target="../media/image63.png"/><Relationship Id="rId4" Type="http://schemas.openxmlformats.org/officeDocument/2006/relationships/image" Target="../media/image18.png"/><Relationship Id="rId9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7.png"/><Relationship Id="rId5" Type="http://schemas.microsoft.com/office/2007/relationships/hdphoto" Target="../media/hdphoto16.wdp"/><Relationship Id="rId10" Type="http://schemas.openxmlformats.org/officeDocument/2006/relationships/image" Target="../media/image47.png"/><Relationship Id="rId4" Type="http://schemas.openxmlformats.org/officeDocument/2006/relationships/image" Target="../media/image62.png"/><Relationship Id="rId9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5.png"/><Relationship Id="rId7" Type="http://schemas.microsoft.com/office/2007/relationships/hdphoto" Target="../media/hdphoto16.wdp"/><Relationship Id="rId12" Type="http://schemas.openxmlformats.org/officeDocument/2006/relationships/image" Target="../media/image4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2.png"/><Relationship Id="rId11" Type="http://schemas.openxmlformats.org/officeDocument/2006/relationships/image" Target="../media/image63.png"/><Relationship Id="rId5" Type="http://schemas.openxmlformats.org/officeDocument/2006/relationships/image" Target="../media/image18.png"/><Relationship Id="rId10" Type="http://schemas.openxmlformats.org/officeDocument/2006/relationships/image" Target="../media/image59.png"/><Relationship Id="rId4" Type="http://schemas.openxmlformats.org/officeDocument/2006/relationships/image" Target="../media/image71.png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47.png"/><Relationship Id="rId3" Type="http://schemas.openxmlformats.org/officeDocument/2006/relationships/image" Target="../media/image71.png"/><Relationship Id="rId7" Type="http://schemas.openxmlformats.org/officeDocument/2006/relationships/image" Target="../media/image62.png"/><Relationship Id="rId12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8.png"/><Relationship Id="rId11" Type="http://schemas.openxmlformats.org/officeDocument/2006/relationships/image" Target="../media/image59.png"/><Relationship Id="rId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10.png"/><Relationship Id="rId9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5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3.png"/><Relationship Id="rId9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4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8.png"/><Relationship Id="rId11" Type="http://schemas.openxmlformats.org/officeDocument/2006/relationships/image" Target="../media/image27.png"/><Relationship Id="rId5" Type="http://schemas.microsoft.com/office/2007/relationships/hdphoto" Target="../media/hdphoto17.wdp"/><Relationship Id="rId10" Type="http://schemas.microsoft.com/office/2007/relationships/hdphoto" Target="../media/hdphoto18.wdp"/><Relationship Id="rId4" Type="http://schemas.openxmlformats.org/officeDocument/2006/relationships/image" Target="../media/image75.png"/><Relationship Id="rId9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18.wdp"/><Relationship Id="rId7" Type="http://schemas.microsoft.com/office/2007/relationships/hdphoto" Target="../media/hdphoto17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5.png"/><Relationship Id="rId11" Type="http://schemas.openxmlformats.org/officeDocument/2006/relationships/image" Target="../media/image27.png"/><Relationship Id="rId5" Type="http://schemas.openxmlformats.org/officeDocument/2006/relationships/image" Target="../media/image74.png"/><Relationship Id="rId10" Type="http://schemas.openxmlformats.org/officeDocument/2006/relationships/image" Target="../media/image63.png"/><Relationship Id="rId4" Type="http://schemas.openxmlformats.org/officeDocument/2006/relationships/image" Target="../media/image18.png"/><Relationship Id="rId9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3.png"/><Relationship Id="rId3" Type="http://schemas.openxmlformats.org/officeDocument/2006/relationships/image" Target="../media/image77.png"/><Relationship Id="rId7" Type="http://schemas.openxmlformats.org/officeDocument/2006/relationships/image" Target="../media/image18.png"/><Relationship Id="rId12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9.png"/><Relationship Id="rId11" Type="http://schemas.openxmlformats.org/officeDocument/2006/relationships/image" Target="../media/image58.png"/><Relationship Id="rId5" Type="http://schemas.microsoft.com/office/2007/relationships/hdphoto" Target="../media/hdphoto19.wdp"/><Relationship Id="rId10" Type="http://schemas.microsoft.com/office/2007/relationships/hdphoto" Target="../media/hdphoto17.wdp"/><Relationship Id="rId4" Type="http://schemas.openxmlformats.org/officeDocument/2006/relationships/image" Target="../media/image78.png"/><Relationship Id="rId9" Type="http://schemas.openxmlformats.org/officeDocument/2006/relationships/image" Target="../media/image75.png"/><Relationship Id="rId1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40.png"/><Relationship Id="rId7" Type="http://schemas.openxmlformats.org/officeDocument/2006/relationships/image" Target="../media/image75.png"/><Relationship Id="rId12" Type="http://schemas.openxmlformats.org/officeDocument/2006/relationships/image" Target="../media/image2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4.png"/><Relationship Id="rId11" Type="http://schemas.openxmlformats.org/officeDocument/2006/relationships/image" Target="../media/image63.png"/><Relationship Id="rId5" Type="http://schemas.openxmlformats.org/officeDocument/2006/relationships/image" Target="../media/image18.png"/><Relationship Id="rId10" Type="http://schemas.openxmlformats.org/officeDocument/2006/relationships/image" Target="../media/image59.png"/><Relationship Id="rId4" Type="http://schemas.openxmlformats.org/officeDocument/2006/relationships/image" Target="../media/image81.png"/><Relationship Id="rId9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5.xml"/><Relationship Id="rId6" Type="http://schemas.microsoft.com/office/2007/relationships/hdphoto" Target="../media/hdphoto17.wdp"/><Relationship Id="rId5" Type="http://schemas.openxmlformats.org/officeDocument/2006/relationships/image" Target="../media/image75.png"/><Relationship Id="rId10" Type="http://schemas.openxmlformats.org/officeDocument/2006/relationships/image" Target="../media/image27.png"/><Relationship Id="rId4" Type="http://schemas.openxmlformats.org/officeDocument/2006/relationships/image" Target="../media/image74.png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4.png"/><Relationship Id="rId7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58.png"/><Relationship Id="rId10" Type="http://schemas.microsoft.com/office/2007/relationships/hdphoto" Target="../media/hdphoto20.wdp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4.png"/><Relationship Id="rId7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4.png"/><Relationship Id="rId5" Type="http://schemas.openxmlformats.org/officeDocument/2006/relationships/image" Target="../media/image5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4.png"/><Relationship Id="rId7" Type="http://schemas.openxmlformats.org/officeDocument/2006/relationships/image" Target="../media/image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Relationship Id="rId6" Type="http://schemas.microsoft.com/office/2007/relationships/hdphoto" Target="../media/hdphoto21.wdp"/><Relationship Id="rId11" Type="http://schemas.openxmlformats.org/officeDocument/2006/relationships/image" Target="../media/image33.png"/><Relationship Id="rId5" Type="http://schemas.openxmlformats.org/officeDocument/2006/relationships/image" Target="../media/image89.png"/><Relationship Id="rId10" Type="http://schemas.openxmlformats.org/officeDocument/2006/relationships/image" Target="../media/image40.png"/><Relationship Id="rId4" Type="http://schemas.openxmlformats.org/officeDocument/2006/relationships/image" Target="../media/image83.png"/><Relationship Id="rId9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4.png"/><Relationship Id="rId7" Type="http://schemas.openxmlformats.org/officeDocument/2006/relationships/image" Target="../media/image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Relationship Id="rId6" Type="http://schemas.microsoft.com/office/2007/relationships/hdphoto" Target="../media/hdphoto21.wdp"/><Relationship Id="rId11" Type="http://schemas.openxmlformats.org/officeDocument/2006/relationships/image" Target="../media/image33.png"/><Relationship Id="rId5" Type="http://schemas.openxmlformats.org/officeDocument/2006/relationships/image" Target="../media/image89.png"/><Relationship Id="rId10" Type="http://schemas.openxmlformats.org/officeDocument/2006/relationships/image" Target="../media/image40.png"/><Relationship Id="rId4" Type="http://schemas.openxmlformats.org/officeDocument/2006/relationships/image" Target="../media/image83.png"/><Relationship Id="rId9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4.png"/><Relationship Id="rId7" Type="http://schemas.openxmlformats.org/officeDocument/2006/relationships/image" Target="../media/image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6" Type="http://schemas.microsoft.com/office/2007/relationships/hdphoto" Target="../media/hdphoto21.wdp"/><Relationship Id="rId11" Type="http://schemas.openxmlformats.org/officeDocument/2006/relationships/image" Target="../media/image33.png"/><Relationship Id="rId5" Type="http://schemas.openxmlformats.org/officeDocument/2006/relationships/image" Target="../media/image89.png"/><Relationship Id="rId10" Type="http://schemas.openxmlformats.org/officeDocument/2006/relationships/image" Target="../media/image40.png"/><Relationship Id="rId4" Type="http://schemas.openxmlformats.org/officeDocument/2006/relationships/image" Target="../media/image83.png"/><Relationship Id="rId9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93.png"/><Relationship Id="rId11" Type="http://schemas.openxmlformats.org/officeDocument/2006/relationships/image" Target="../media/image47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microsoft.com/office/2007/relationships/hdphoto" Target="../media/hdphoto22.wdp"/><Relationship Id="rId9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10</a:t>
            </a:r>
          </a:p>
          <a:p>
            <a:pPr eaLnBrk="1" hangingPunct="1"/>
            <a:r>
              <a:rPr lang="fr-FR" altLang="fr-FR" dirty="0" err="1"/>
              <a:t>Datawharehouse</a:t>
            </a:r>
            <a:endParaRPr lang="fr-FR" alt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699792" y="206084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ensemble de données ciblées, organisées, regroupées et agrégées pour répondre à un besoin spécifique à un métier ou un domaine donné</a:t>
            </a:r>
          </a:p>
          <a:p>
            <a:pPr lvl="1"/>
            <a:r>
              <a:rPr lang="fr-FR" dirty="0"/>
              <a:t>Il est donc destiné à être interrogé sur un panel de données restreint à son domaine fonctionnel, selon des paramètres qui auront été définis à l’avance lors de sa conception</a:t>
            </a:r>
          </a:p>
        </p:txBody>
      </p:sp>
    </p:spTree>
    <p:extLst>
      <p:ext uri="{BB962C8B-B14F-4D97-AF65-F5344CB8AC3E}">
        <p14:creationId xmlns:p14="http://schemas.microsoft.com/office/powerpoint/2010/main" val="409556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DataWarehouse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de Kimball</a:t>
            </a:r>
          </a:p>
          <a:p>
            <a:r>
              <a:rPr lang="fr-FR" dirty="0"/>
              <a:t>L’ensemble des </a:t>
            </a:r>
            <a:r>
              <a:rPr lang="fr-FR" dirty="0" err="1"/>
              <a:t>DataMarts</a:t>
            </a:r>
            <a:r>
              <a:rPr lang="fr-FR" dirty="0"/>
              <a:t> de l’entreprise constitue le </a:t>
            </a:r>
            <a:r>
              <a:rPr lang="fr-FR" dirty="0" err="1"/>
              <a:t>DataWarehouse</a:t>
            </a:r>
            <a:r>
              <a:rPr lang="fr-FR" dirty="0"/>
              <a:t>.</a:t>
            </a:r>
          </a:p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sous-ensemble du </a:t>
            </a:r>
            <a:r>
              <a:rPr lang="fr-FR" dirty="0" err="1"/>
              <a:t>DataWarehouse</a:t>
            </a:r>
            <a:r>
              <a:rPr lang="fr-FR" dirty="0"/>
              <a:t>, constitué de tables au niveau détail et à des niveaux plus agrégés, permettant de restituer tout le spectre d’une activité métier</a:t>
            </a:r>
          </a:p>
        </p:txBody>
      </p:sp>
    </p:spTree>
    <p:extLst>
      <p:ext uri="{BB962C8B-B14F-4D97-AF65-F5344CB8AC3E}">
        <p14:creationId xmlns:p14="http://schemas.microsoft.com/office/powerpoint/2010/main" val="170899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1026" name="Picture 2" descr="Cycle de travail du data scientist - en.wikipedia.org/wiki/Data_science poue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5415111" cy="406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918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Collecter les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Collecte des données</a:t>
            </a:r>
          </a:p>
          <a:p>
            <a:pPr lvl="1"/>
            <a:r>
              <a:rPr lang="fr-FR" dirty="0"/>
              <a:t>Fichiers</a:t>
            </a:r>
          </a:p>
          <a:p>
            <a:pPr lvl="1"/>
            <a:r>
              <a:rPr lang="fr-FR" dirty="0"/>
              <a:t>Scan</a:t>
            </a:r>
          </a:p>
          <a:p>
            <a:pPr lvl="1"/>
            <a:r>
              <a:rPr lang="fr-FR" dirty="0"/>
              <a:t>Web</a:t>
            </a:r>
          </a:p>
          <a:p>
            <a:pPr lvl="1"/>
            <a:r>
              <a:rPr lang="fr-FR" dirty="0"/>
              <a:t>Base de données</a:t>
            </a:r>
          </a:p>
          <a:p>
            <a:pPr lvl="1"/>
            <a:r>
              <a:rPr lang="fr-FR" dirty="0"/>
              <a:t>Office</a:t>
            </a:r>
          </a:p>
          <a:p>
            <a:pPr lvl="1"/>
            <a:r>
              <a:rPr lang="fr-FR" dirty="0"/>
              <a:t>Les images</a:t>
            </a:r>
          </a:p>
          <a:p>
            <a:pPr lvl="1"/>
            <a:r>
              <a:rPr lang="fr-FR" dirty="0" err="1"/>
              <a:t>IoT</a:t>
            </a:r>
            <a:endParaRPr lang="fr-FR" dirty="0"/>
          </a:p>
          <a:p>
            <a:r>
              <a:rPr lang="fr-FR" dirty="0"/>
              <a:t>Difficile</a:t>
            </a:r>
          </a:p>
          <a:p>
            <a:r>
              <a:rPr lang="fr-FR" dirty="0"/>
              <a:t>Stockage dans le </a:t>
            </a:r>
            <a:r>
              <a:rPr lang="fr-FR" dirty="0" err="1"/>
              <a:t>DataLake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3311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Transformer le </a:t>
            </a:r>
            <a:r>
              <a:rPr lang="fr-FR" dirty="0" err="1"/>
              <a:t>DataLake</a:t>
            </a:r>
            <a:r>
              <a:rPr lang="fr-FR" dirty="0"/>
              <a:t> en </a:t>
            </a:r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 données structurées</a:t>
            </a:r>
          </a:p>
          <a:p>
            <a:r>
              <a:rPr lang="fr-FR" dirty="0"/>
              <a:t>Base de données relationnelles</a:t>
            </a:r>
          </a:p>
          <a:p>
            <a:r>
              <a:rPr lang="fr-FR" dirty="0"/>
              <a:t>Base de données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Hadoop</a:t>
            </a:r>
            <a:r>
              <a:rPr lang="fr-FR" dirty="0"/>
              <a:t> + </a:t>
            </a:r>
            <a:r>
              <a:rPr lang="fr-FR" dirty="0" err="1"/>
              <a:t>Stucturation</a:t>
            </a:r>
            <a:endParaRPr lang="fr-FR" dirty="0"/>
          </a:p>
          <a:p>
            <a:pPr lvl="1"/>
            <a:r>
              <a:rPr lang="fr-FR" dirty="0"/>
              <a:t>Base de types JSON : </a:t>
            </a:r>
            <a:r>
              <a:rPr lang="fr-FR" dirty="0" err="1"/>
              <a:t>MongoDB</a:t>
            </a:r>
            <a:endParaRPr lang="fr-FR" dirty="0"/>
          </a:p>
          <a:p>
            <a:r>
              <a:rPr lang="fr-FR" dirty="0"/>
              <a:t>Fichiers</a:t>
            </a:r>
          </a:p>
          <a:p>
            <a:pPr lvl="1"/>
            <a:r>
              <a:rPr lang="fr-FR" dirty="0"/>
              <a:t>CSV, JSON, XML</a:t>
            </a:r>
          </a:p>
        </p:txBody>
      </p:sp>
    </p:spTree>
    <p:extLst>
      <p:ext uri="{BB962C8B-B14F-4D97-AF65-F5344CB8AC3E}">
        <p14:creationId xmlns:p14="http://schemas.microsoft.com/office/powerpoint/2010/main" val="266316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BC2C58-DAB9-B8A0-5C14-BE596F84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Guidelines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AD568E-19EA-85B1-492A-181E1BFA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règles directrices assurent la conformité du système avec les règles générales, les standards, l’horizon d’application et la stratégie définie autour du système</a:t>
            </a:r>
          </a:p>
          <a:p>
            <a:r>
              <a:rPr lang="fr-FR" dirty="0"/>
              <a:t>Exemples guidelines</a:t>
            </a:r>
          </a:p>
          <a:p>
            <a:pPr lvl="1"/>
            <a:r>
              <a:rPr lang="fr-FR" dirty="0"/>
              <a:t>le système ne peut stocker que des données financières, les données manipulées appartiennent uniquement au département Finance</a:t>
            </a:r>
          </a:p>
          <a:p>
            <a:pPr lvl="1"/>
            <a:r>
              <a:rPr lang="fr-FR" dirty="0"/>
              <a:t>Pour chaque donnée référentielle, un propriétaire doit être défini, etc. </a:t>
            </a:r>
          </a:p>
        </p:txBody>
      </p:sp>
    </p:spTree>
    <p:extLst>
      <p:ext uri="{BB962C8B-B14F-4D97-AF65-F5344CB8AC3E}">
        <p14:creationId xmlns:p14="http://schemas.microsoft.com/office/powerpoint/2010/main" val="2582216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474DCD-ADEB-5BCB-156A-37C6CAAC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Cleansing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A9D19-BC45-5760-8E71-EEB59EF6D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Parmi les techniques faisant partie du Master Data Management, on compte le nettoyage des données (data </a:t>
            </a:r>
            <a:r>
              <a:rPr lang="fr-FR" dirty="0" err="1"/>
              <a:t>cleansing</a:t>
            </a:r>
            <a:r>
              <a:rPr lang="fr-FR" dirty="0"/>
              <a:t>), la mise en cohérence, l’élimination des doublons, la consolidation, la mise à jour, et l’établissement des descriptifs des données.</a:t>
            </a:r>
          </a:p>
        </p:txBody>
      </p:sp>
    </p:spTree>
    <p:extLst>
      <p:ext uri="{BB962C8B-B14F-4D97-AF65-F5344CB8AC3E}">
        <p14:creationId xmlns:p14="http://schemas.microsoft.com/office/powerpoint/2010/main" val="259295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62C1A-E02A-5C13-EE92-0C4FC3FA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reporting</a:t>
            </a:r>
            <a:r>
              <a:rPr lang="fr-FR" dirty="0"/>
              <a:t> d’organisation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995F87-1B4C-2138-FC01-35364DB04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toutes entreprises ou organisations, les équipes de direction ont besoin d’informations concrètes et chiffrées pour définir ou évaluer une stratégie</a:t>
            </a:r>
          </a:p>
          <a:p>
            <a:pPr lvl="1"/>
            <a:r>
              <a:rPr lang="fr-FR" dirty="0"/>
              <a:t>En effet, elles ont besoin que leur équipe mette régulièrement à leur disposition d’un grand nombre de personnes des rapports de suivi et de pilotage de l’organisation, dont les chiffres sont :</a:t>
            </a:r>
          </a:p>
          <a:p>
            <a:pPr lvl="1"/>
            <a:r>
              <a:rPr lang="fr-FR" dirty="0"/>
              <a:t>vérifiés et validés,</a:t>
            </a:r>
          </a:p>
          <a:p>
            <a:pPr lvl="1"/>
            <a:r>
              <a:rPr lang="fr-FR" dirty="0"/>
              <a:t>reproductibles dans le temps (une même analyse produite à des périodes différentes doit présenter les mêmes résultats)</a:t>
            </a:r>
          </a:p>
          <a:p>
            <a:endParaRPr lang="fr-FR" dirty="0"/>
          </a:p>
          <a:p>
            <a:r>
              <a:rPr lang="fr-FR" dirty="0"/>
              <a:t>auditables (le cheminement pour générer le résultat est connu et documenté).</a:t>
            </a:r>
          </a:p>
        </p:txBody>
      </p:sp>
    </p:spTree>
    <p:extLst>
      <p:ext uri="{BB962C8B-B14F-4D97-AF65-F5344CB8AC3E}">
        <p14:creationId xmlns:p14="http://schemas.microsoft.com/office/powerpoint/2010/main" val="160297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CA8B08-325B-9205-FE5A-FCB7D429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A6099A-7694-973A-1968-9945D0118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Buisines Intelligence consiste à ajouter de la valeur ajoutée aux données du </a:t>
            </a:r>
            <a:r>
              <a:rPr lang="fr-FR" dirty="0" err="1"/>
              <a:t>DataMart</a:t>
            </a:r>
            <a:endParaRPr lang="fr-FR" dirty="0"/>
          </a:p>
          <a:p>
            <a:r>
              <a:rPr lang="fr-FR" dirty="0"/>
              <a:t>Nécessite souvent un ETL et un SGBDR</a:t>
            </a:r>
          </a:p>
          <a:p>
            <a:r>
              <a:rPr lang="fr-FR" dirty="0"/>
              <a:t>Outil de Dataviz essentiel</a:t>
            </a:r>
          </a:p>
          <a:p>
            <a:pPr lvl="1"/>
            <a:r>
              <a:rPr lang="fr-FR" dirty="0"/>
              <a:t>Tableau, </a:t>
            </a:r>
            <a:r>
              <a:rPr lang="fr-FR" dirty="0" err="1"/>
              <a:t>PowerBI</a:t>
            </a:r>
            <a:r>
              <a:rPr lang="fr-FR" dirty="0"/>
              <a:t>, </a:t>
            </a:r>
            <a:r>
              <a:rPr lang="fr-FR" dirty="0" err="1"/>
              <a:t>Matplotlib</a:t>
            </a:r>
            <a:endParaRPr lang="fr-FR" dirty="0"/>
          </a:p>
          <a:p>
            <a:r>
              <a:rPr lang="fr-FR" dirty="0"/>
              <a:t>Démo de </a:t>
            </a:r>
            <a:r>
              <a:rPr lang="fr-FR" dirty="0" err="1"/>
              <a:t>matplotlib</a:t>
            </a:r>
            <a:r>
              <a:rPr lang="fr-FR"/>
              <a:t> avec Pandas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0209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4F9A51-D33C-C8C7-DA68-CDD2FE2F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L’analyse en temps réel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1A4DE9-1CA5-AC50-7669-4AB2A4DBA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consiste à mener des analyses en temps réel (ou micro-batch à fréquence déterminée) sur les données mises à disposition par les objets connectés notamment, pour superviser les comportements et anticiper des comportements à venir.</a:t>
            </a:r>
          </a:p>
        </p:txBody>
      </p:sp>
    </p:spTree>
    <p:extLst>
      <p:ext uri="{BB962C8B-B14F-4D97-AF65-F5344CB8AC3E}">
        <p14:creationId xmlns:p14="http://schemas.microsoft.com/office/powerpoint/2010/main" val="215867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8756C-68BD-8563-BEA3-00826B4A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7AC253-B3D7-52D7-55D2-ADBA7F5A2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cercle, Police, disque compact&#10;&#10;Le contenu généré par l’IA peut être incorrect.">
            <a:extLst>
              <a:ext uri="{FF2B5EF4-FFF2-40B4-BE49-F238E27FC236}">
                <a16:creationId xmlns:a16="http://schemas.microsoft.com/office/drawing/2014/main" id="{7687D795-A814-5B76-9C61-7164C33E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12776"/>
            <a:ext cx="4725059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CB10B-B0A1-8C0C-8851-0CFCE918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discovery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32069F-3839-CBE8-7035-48D4104F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autre intérêt du Big Data est d'offrir plus d’autonomie à l’utilisateur dans la manipulation de ses données</a:t>
            </a:r>
          </a:p>
          <a:p>
            <a:r>
              <a:rPr lang="fr-FR" dirty="0"/>
              <a:t>Vous entendrez parler de solutions dites de Business Intelligence Agile (BI Agile)</a:t>
            </a:r>
          </a:p>
          <a:p>
            <a:r>
              <a:rPr lang="fr-FR" dirty="0"/>
              <a:t>Ou encore de Data Visualisation (que l’on appelle aussi </a:t>
            </a:r>
            <a:r>
              <a:rPr lang="fr-FR" dirty="0" err="1"/>
              <a:t>DataViz</a:t>
            </a:r>
            <a:r>
              <a:rPr lang="fr-F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90137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E6EDC-1B1E-95F9-1229-EA66A695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L’analyse prédictive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F16047-3DF0-D71A-3C45-C6548877E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Mise en œuvre des algorithmes statistiques et prédictifs.</a:t>
            </a:r>
          </a:p>
          <a:p>
            <a:pPr lvl="1"/>
            <a:r>
              <a:rPr lang="fr-FR" dirty="0"/>
              <a:t>L’objectif est ici d’identifier des corrélations et des schémas reproductibles que l’on n’aurait pas détectés naturellement et qui permettent d’établir des projections réalistes sur les situations à venir.</a:t>
            </a:r>
          </a:p>
          <a:p>
            <a:pPr lvl="1"/>
            <a:r>
              <a:rPr lang="fr-FR" dirty="0"/>
              <a:t>Par exemple, dans le domaine financier, chaque portefeuille contient en son sein un ensemble de clients à risque qui ne remplissent pas leurs obligations à temps</a:t>
            </a:r>
            <a:r>
              <a:rPr lang="fr-FR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9200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3468A8-6987-0D42-3FBB-9EA4B2C2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nouveaux 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C249BB-E0FC-FCF8-BE1C-535017A3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C829D9-4C4A-1F1F-6753-87BAEB51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05154"/>
            <a:ext cx="8385761" cy="5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07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477F6-0DB0-021F-B18A-E125D08A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différents rôles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B95728A-A643-22CF-6AB2-DD609A5EB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268" y="1706783"/>
            <a:ext cx="1249595" cy="2653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BD5C3E-09E4-99DE-80CF-89C827DFC3B3}"/>
              </a:ext>
            </a:extLst>
          </p:cNvPr>
          <p:cNvSpPr/>
          <p:nvPr/>
        </p:nvSpPr>
        <p:spPr>
          <a:xfrm>
            <a:off x="1692472" y="497377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E4263D7-4F75-8957-2626-FB803E1A2C95}"/>
              </a:ext>
            </a:extLst>
          </p:cNvPr>
          <p:cNvGrpSpPr/>
          <p:nvPr/>
        </p:nvGrpSpPr>
        <p:grpSpPr>
          <a:xfrm>
            <a:off x="2267744" y="1628800"/>
            <a:ext cx="5110766" cy="3095332"/>
            <a:chOff x="1290034" y="2954428"/>
            <a:chExt cx="5110766" cy="3095332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5EE6EE1-F0EF-B0BD-26BA-5FE27EC855D5}"/>
                </a:ext>
              </a:extLst>
            </p:cNvPr>
            <p:cNvGrpSpPr/>
            <p:nvPr/>
          </p:nvGrpSpPr>
          <p:grpSpPr>
            <a:xfrm>
              <a:off x="1639152" y="2954428"/>
              <a:ext cx="4761648" cy="3095332"/>
              <a:chOff x="1639152" y="2954428"/>
              <a:chExt cx="4761648" cy="3095332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7A158ED-1649-01CC-F146-7F85BF7135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 r="-26120"/>
              <a:stretch/>
            </p:blipFill>
            <p:spPr>
              <a:xfrm>
                <a:off x="1639152" y="2954428"/>
                <a:ext cx="4761648" cy="2922223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1665A7E9-3A49-5932-C185-CAF64314E9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260"/>
              <a:stretch/>
            </p:blipFill>
            <p:spPr>
              <a:xfrm>
                <a:off x="5413244" y="2959065"/>
                <a:ext cx="781934" cy="3090695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746FBE-D101-FB91-D524-A7E259FF090E}"/>
                </a:ext>
              </a:extLst>
            </p:cNvPr>
            <p:cNvSpPr/>
            <p:nvPr/>
          </p:nvSpPr>
          <p:spPr>
            <a:xfrm>
              <a:off x="1290034" y="3561999"/>
              <a:ext cx="456623" cy="3886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E6596E5-0A32-C386-6989-EAB6A3DB3450}"/>
              </a:ext>
            </a:extLst>
          </p:cNvPr>
          <p:cNvCxnSpPr/>
          <p:nvPr/>
        </p:nvCxnSpPr>
        <p:spPr>
          <a:xfrm flipV="1">
            <a:off x="3488239" y="4564672"/>
            <a:ext cx="310020" cy="60753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303BE453-D59C-91F9-86FE-DEDB7905457F}"/>
              </a:ext>
            </a:extLst>
          </p:cNvPr>
          <p:cNvCxnSpPr/>
          <p:nvPr/>
        </p:nvCxnSpPr>
        <p:spPr>
          <a:xfrm>
            <a:off x="3216621" y="5170977"/>
            <a:ext cx="27743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2D79C8C9-7885-38CD-197F-1E029EF705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44"/>
          <a:stretch/>
        </p:blipFill>
        <p:spPr>
          <a:xfrm flipH="1">
            <a:off x="1469160" y="1952446"/>
            <a:ext cx="1039946" cy="268706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F34CB6-7785-DBF3-F380-DC1E918A4A8F}"/>
              </a:ext>
            </a:extLst>
          </p:cNvPr>
          <p:cNvSpPr/>
          <p:nvPr/>
        </p:nvSpPr>
        <p:spPr>
          <a:xfrm>
            <a:off x="7038939" y="4893523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EBFCBBC-B888-5EDF-C765-9009FCE6C4B7}"/>
              </a:ext>
            </a:extLst>
          </p:cNvPr>
          <p:cNvGrpSpPr/>
          <p:nvPr/>
        </p:nvGrpSpPr>
        <p:grpSpPr>
          <a:xfrm flipH="1">
            <a:off x="6689366" y="4784782"/>
            <a:ext cx="435250" cy="320665"/>
            <a:chOff x="6099805" y="6154395"/>
            <a:chExt cx="435250" cy="320665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971886B6-C406-D406-BB40-D6715C6C6735}"/>
                </a:ext>
              </a:extLst>
            </p:cNvPr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E526710C-12E6-C1AA-8F1C-AEFC78793148}"/>
                </a:ext>
              </a:extLst>
            </p:cNvPr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51FB8C1-C4ED-1B45-371F-C68107966984}"/>
              </a:ext>
            </a:extLst>
          </p:cNvPr>
          <p:cNvSpPr/>
          <p:nvPr/>
        </p:nvSpPr>
        <p:spPr>
          <a:xfrm>
            <a:off x="3268059" y="4931105"/>
            <a:ext cx="2001315" cy="853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Responsable DataLab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D850B1E-C67F-03B5-DA5D-3643A9B2CDA6}"/>
              </a:ext>
            </a:extLst>
          </p:cNvPr>
          <p:cNvGrpSpPr/>
          <p:nvPr/>
        </p:nvGrpSpPr>
        <p:grpSpPr>
          <a:xfrm>
            <a:off x="5326079" y="4559722"/>
            <a:ext cx="536698" cy="519471"/>
            <a:chOff x="6099805" y="5955590"/>
            <a:chExt cx="536698" cy="519471"/>
          </a:xfrm>
        </p:grpSpPr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8226A1A5-944D-E3E7-B57D-1713F7F7D28C}"/>
                </a:ext>
              </a:extLst>
            </p:cNvPr>
            <p:cNvCxnSpPr/>
            <p:nvPr/>
          </p:nvCxnSpPr>
          <p:spPr>
            <a:xfrm flipV="1">
              <a:off x="6371423" y="5955590"/>
              <a:ext cx="265080" cy="51947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23A10B4-6327-21A2-B181-1A206D9424E6}"/>
                </a:ext>
              </a:extLst>
            </p:cNvPr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260FD96-60F3-D553-C430-7B6559323CCA}"/>
              </a:ext>
            </a:extLst>
          </p:cNvPr>
          <p:cNvSpPr/>
          <p:nvPr/>
        </p:nvSpPr>
        <p:spPr>
          <a:xfrm>
            <a:off x="323528" y="3837180"/>
            <a:ext cx="1230963" cy="45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D1055D3E-1451-66DC-322A-AD86A4B2E4EF}"/>
              </a:ext>
            </a:extLst>
          </p:cNvPr>
          <p:cNvGrpSpPr/>
          <p:nvPr/>
        </p:nvGrpSpPr>
        <p:grpSpPr>
          <a:xfrm>
            <a:off x="1562922" y="3890388"/>
            <a:ext cx="386861" cy="141494"/>
            <a:chOff x="6099805" y="6332333"/>
            <a:chExt cx="386861" cy="141494"/>
          </a:xfrm>
        </p:grpSpPr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B9426088-5B13-DD1E-E3CD-AEF6B1F0A163}"/>
                </a:ext>
              </a:extLst>
            </p:cNvPr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63E09026-EADC-BBCF-4EDD-442A85D6460D}"/>
                </a:ext>
              </a:extLst>
            </p:cNvPr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EF97BBC-EA3E-9104-5235-F00E9C6CE2AE}"/>
              </a:ext>
            </a:extLst>
          </p:cNvPr>
          <p:cNvGrpSpPr/>
          <p:nvPr/>
        </p:nvGrpSpPr>
        <p:grpSpPr>
          <a:xfrm rot="10800000" flipH="1">
            <a:off x="2073856" y="1653118"/>
            <a:ext cx="790470" cy="409815"/>
            <a:chOff x="6099805" y="6065245"/>
            <a:chExt cx="790470" cy="409815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239B41D8-6247-E811-7A27-D6D31208C1FF}"/>
                </a:ext>
              </a:extLst>
            </p:cNvPr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61F7ED55-A093-D012-8768-D6617CBEC8FD}"/>
                </a:ext>
              </a:extLst>
            </p:cNvPr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2E34385-81E2-6438-AF9A-8EA020BF589D}"/>
              </a:ext>
            </a:extLst>
          </p:cNvPr>
          <p:cNvSpPr/>
          <p:nvPr/>
        </p:nvSpPr>
        <p:spPr>
          <a:xfrm>
            <a:off x="561863" y="1442768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BE7870D-081E-F821-8911-4198EC9A558B}"/>
              </a:ext>
            </a:extLst>
          </p:cNvPr>
          <p:cNvGrpSpPr/>
          <p:nvPr/>
        </p:nvGrpSpPr>
        <p:grpSpPr>
          <a:xfrm flipH="1" flipV="1">
            <a:off x="7637271" y="1277525"/>
            <a:ext cx="401621" cy="438832"/>
            <a:chOff x="6099805" y="6036228"/>
            <a:chExt cx="401621" cy="438832"/>
          </a:xfrm>
        </p:grpSpPr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2B089AFB-28C2-5FE5-7166-23802FC0A503}"/>
                </a:ext>
              </a:extLst>
            </p:cNvPr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A6FE4DF6-9668-D862-C4FB-3EF831A292A2}"/>
                </a:ext>
              </a:extLst>
            </p:cNvPr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335A421-4BE4-B5AA-7C21-C5BC690AF5D9}"/>
              </a:ext>
            </a:extLst>
          </p:cNvPr>
          <p:cNvSpPr/>
          <p:nvPr/>
        </p:nvSpPr>
        <p:spPr>
          <a:xfrm>
            <a:off x="7608229" y="888829"/>
            <a:ext cx="1575587" cy="853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Analyst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02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F4EC0-288B-BE79-3273-B557A150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différents rôles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615512-5E43-6908-C2A2-27D565DEA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CDMO</a:t>
            </a:r>
          </a:p>
          <a:p>
            <a:pPr lvl="1"/>
            <a:r>
              <a:rPr lang="fr-FR" sz="2000" dirty="0"/>
              <a:t>Chief Data Management Officier</a:t>
            </a:r>
          </a:p>
          <a:p>
            <a:r>
              <a:rPr lang="fr-FR" sz="2400" dirty="0"/>
              <a:t>Data </a:t>
            </a:r>
            <a:r>
              <a:rPr lang="fr-FR" sz="2400" dirty="0" err="1"/>
              <a:t>Engineer</a:t>
            </a:r>
            <a:endParaRPr lang="fr-FR" sz="2400" dirty="0"/>
          </a:p>
          <a:p>
            <a:pPr lvl="1"/>
            <a:r>
              <a:rPr lang="fr-FR" sz="2000" dirty="0"/>
              <a:t>Prépare les data, mets en places les solutions techniques</a:t>
            </a:r>
          </a:p>
          <a:p>
            <a:r>
              <a:rPr lang="fr-FR" sz="2400" dirty="0"/>
              <a:t>Data Stewart</a:t>
            </a:r>
          </a:p>
          <a:p>
            <a:pPr lvl="1"/>
            <a:r>
              <a:rPr lang="fr-FR" sz="2000" dirty="0"/>
              <a:t>Vous accompagne tous le long du processus</a:t>
            </a:r>
          </a:p>
          <a:p>
            <a:r>
              <a:rPr lang="fr-FR" sz="2400" dirty="0"/>
              <a:t>Responsable </a:t>
            </a:r>
            <a:r>
              <a:rPr lang="fr-FR" sz="2400" dirty="0" err="1"/>
              <a:t>Datalab</a:t>
            </a:r>
            <a:endParaRPr lang="fr-FR" sz="2400" dirty="0"/>
          </a:p>
          <a:p>
            <a:pPr lvl="1"/>
            <a:r>
              <a:rPr lang="fr-FR" sz="2000" dirty="0"/>
              <a:t>Développeur, Utilisateur avancé</a:t>
            </a:r>
          </a:p>
          <a:p>
            <a:r>
              <a:rPr lang="fr-FR" sz="2400" dirty="0"/>
              <a:t>Data </a:t>
            </a:r>
            <a:r>
              <a:rPr lang="fr-FR" sz="2400" dirty="0" err="1"/>
              <a:t>Scientist</a:t>
            </a:r>
            <a:endParaRPr lang="fr-FR" sz="2400" dirty="0"/>
          </a:p>
          <a:p>
            <a:pPr lvl="1"/>
            <a:r>
              <a:rPr lang="fr-FR" sz="2000" dirty="0"/>
              <a:t>Analyse les data, créé les modèles</a:t>
            </a:r>
          </a:p>
          <a:p>
            <a:r>
              <a:rPr lang="fr-FR" sz="2400" dirty="0"/>
              <a:t>Data </a:t>
            </a:r>
            <a:r>
              <a:rPr lang="fr-FR" sz="2400" dirty="0" err="1"/>
              <a:t>Analyst</a:t>
            </a:r>
            <a:endParaRPr lang="fr-FR" sz="2400" dirty="0"/>
          </a:p>
          <a:p>
            <a:pPr lvl="1"/>
            <a:r>
              <a:rPr lang="fr-FR" sz="2000" dirty="0"/>
              <a:t>Analyse les data automatisées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18512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1" y="2449987"/>
            <a:ext cx="2245682" cy="289687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Zoom DataLake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le DataLake c’est la citerne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le texte et la flèche avec un effet semblable à ceux de la vidéo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sp>
        <p:nvSpPr>
          <p:cNvPr id="61" name="ZoneTexte 60"/>
          <p:cNvSpPr txBox="1"/>
          <p:nvPr/>
        </p:nvSpPr>
        <p:spPr>
          <a:xfrm>
            <a:off x="3765738" y="3006564"/>
            <a:ext cx="145816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DataLake</a:t>
            </a:r>
          </a:p>
        </p:txBody>
      </p:sp>
      <p:cxnSp>
        <p:nvCxnSpPr>
          <p:cNvPr id="62" name="Connecteur droit 61"/>
          <p:cNvCxnSpPr/>
          <p:nvPr/>
        </p:nvCxnSpPr>
        <p:spPr bwMode="auto">
          <a:xfrm>
            <a:off x="3900753" y="3341604"/>
            <a:ext cx="11881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Arc 62"/>
          <p:cNvSpPr/>
          <p:nvPr/>
        </p:nvSpPr>
        <p:spPr bwMode="auto">
          <a:xfrm rot="5400000">
            <a:off x="3203801" y="2471612"/>
            <a:ext cx="933813" cy="1648224"/>
          </a:xfrm>
          <a:prstGeom prst="arc">
            <a:avLst>
              <a:gd name="adj1" fmla="val 16731593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6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1" y="2449987"/>
            <a:ext cx="2245682" cy="289687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n°3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Sources de données du DataLake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br>
              <a:rPr lang="fr-FR" b="1" dirty="0"/>
            </a:br>
            <a:r>
              <a:rPr lang="fr-FR" dirty="0"/>
              <a:t>Un puit de données riche et multi-éditeurs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le texte nouveau et la vidéo avec un effet semblable à ceux de la vidéo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Ordre d’apparition : Cadre violet puis flèche et texte 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les textes ou icônes données en fil rouge en parallèle de l’affichage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sp>
        <p:nvSpPr>
          <p:cNvPr id="61" name="ZoneTexte 60"/>
          <p:cNvSpPr txBox="1"/>
          <p:nvPr/>
        </p:nvSpPr>
        <p:spPr>
          <a:xfrm>
            <a:off x="3765738" y="3006564"/>
            <a:ext cx="145816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5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DataLake</a:t>
            </a:r>
          </a:p>
        </p:txBody>
      </p:sp>
      <p:cxnSp>
        <p:nvCxnSpPr>
          <p:cNvPr id="62" name="Connecteur droit 61"/>
          <p:cNvCxnSpPr/>
          <p:nvPr/>
        </p:nvCxnSpPr>
        <p:spPr bwMode="auto">
          <a:xfrm>
            <a:off x="3900753" y="3341604"/>
            <a:ext cx="11881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Arc 62"/>
          <p:cNvSpPr/>
          <p:nvPr/>
        </p:nvSpPr>
        <p:spPr bwMode="auto">
          <a:xfrm rot="5400000">
            <a:off x="3203801" y="2471612"/>
            <a:ext cx="933813" cy="1648224"/>
          </a:xfrm>
          <a:prstGeom prst="arc">
            <a:avLst>
              <a:gd name="adj1" fmla="val 16731593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 rot="909433">
            <a:off x="2114738" y="5410431"/>
            <a:ext cx="5835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8" name="ZoneTexte 57"/>
          <p:cNvSpPr txBox="1"/>
          <p:nvPr/>
        </p:nvSpPr>
        <p:spPr>
          <a:xfrm rot="20575677">
            <a:off x="2391389" y="5285572"/>
            <a:ext cx="5258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9" name="ZoneTexte 58"/>
          <p:cNvSpPr txBox="1"/>
          <p:nvPr/>
        </p:nvSpPr>
        <p:spPr>
          <a:xfrm rot="21315824">
            <a:off x="2600177" y="542228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0" name="ZoneTexte 59"/>
          <p:cNvSpPr txBox="1"/>
          <p:nvPr/>
        </p:nvSpPr>
        <p:spPr>
          <a:xfrm rot="944142">
            <a:off x="2877816" y="5368186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4" name="ZoneTexte 63"/>
          <p:cNvSpPr txBox="1"/>
          <p:nvPr/>
        </p:nvSpPr>
        <p:spPr>
          <a:xfrm rot="21224534">
            <a:off x="1971950" y="5273753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1950089" y="547824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3115629" y="5297058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7" name="ZoneTexte 66"/>
          <p:cNvSpPr txBox="1"/>
          <p:nvPr/>
        </p:nvSpPr>
        <p:spPr>
          <a:xfrm rot="19288950">
            <a:off x="2275679" y="547274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8" name="ZoneTexte 67"/>
          <p:cNvSpPr txBox="1"/>
          <p:nvPr/>
        </p:nvSpPr>
        <p:spPr>
          <a:xfrm rot="411566">
            <a:off x="2618858" y="5558495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9" name="ZoneTexte 68"/>
          <p:cNvSpPr txBox="1"/>
          <p:nvPr/>
        </p:nvSpPr>
        <p:spPr>
          <a:xfrm rot="19653469">
            <a:off x="3115628" y="5439990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70" name="ZoneTexte 69"/>
          <p:cNvSpPr txBox="1"/>
          <p:nvPr/>
        </p:nvSpPr>
        <p:spPr>
          <a:xfrm rot="20575677">
            <a:off x="3431796" y="5273351"/>
            <a:ext cx="5258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1" name="ZoneTexte 70"/>
          <p:cNvSpPr txBox="1"/>
          <p:nvPr/>
        </p:nvSpPr>
        <p:spPr>
          <a:xfrm rot="21315824">
            <a:off x="3640584" y="5410066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2" name="ZoneTexte 71"/>
          <p:cNvSpPr txBox="1"/>
          <p:nvPr/>
        </p:nvSpPr>
        <p:spPr>
          <a:xfrm rot="944142">
            <a:off x="3918224" y="5355965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156037" y="528483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4" name="ZoneTexte 73"/>
          <p:cNvSpPr txBox="1"/>
          <p:nvPr/>
        </p:nvSpPr>
        <p:spPr>
          <a:xfrm rot="411566">
            <a:off x="3659265" y="5546274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5" name="ZoneTexte 74"/>
          <p:cNvSpPr txBox="1"/>
          <p:nvPr/>
        </p:nvSpPr>
        <p:spPr>
          <a:xfrm rot="19653469">
            <a:off x="4156036" y="5427769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76" name="Rectangle à coins arrondis 75"/>
          <p:cNvSpPr/>
          <p:nvPr/>
        </p:nvSpPr>
        <p:spPr bwMode="auto">
          <a:xfrm>
            <a:off x="1827874" y="4836752"/>
            <a:ext cx="2728010" cy="560442"/>
          </a:xfrm>
          <a:prstGeom prst="roundRect">
            <a:avLst/>
          </a:prstGeom>
          <a:solidFill>
            <a:srgbClr val="FFFFFF">
              <a:alpha val="20000"/>
            </a:srgbClr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77" name="Arc 76"/>
          <p:cNvSpPr/>
          <p:nvPr/>
        </p:nvSpPr>
        <p:spPr bwMode="auto">
          <a:xfrm rot="17228286" flipH="1">
            <a:off x="1339640" y="3168521"/>
            <a:ext cx="1513098" cy="2320234"/>
          </a:xfrm>
          <a:prstGeom prst="arc">
            <a:avLst>
              <a:gd name="adj1" fmla="val 16723949"/>
              <a:gd name="adj2" fmla="val 20924149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78" name="ZoneTexte 77"/>
          <p:cNvSpPr txBox="1"/>
          <p:nvPr/>
        </p:nvSpPr>
        <p:spPr>
          <a:xfrm>
            <a:off x="211062" y="2828818"/>
            <a:ext cx="1575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 DataLake est alimenté avec les données des différentes entités</a:t>
            </a:r>
          </a:p>
        </p:txBody>
      </p:sp>
    </p:spTree>
    <p:extLst>
      <p:ext uri="{BB962C8B-B14F-4D97-AF65-F5344CB8AC3E}">
        <p14:creationId xmlns:p14="http://schemas.microsoft.com/office/powerpoint/2010/main" val="2035732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1" y="2449987"/>
            <a:ext cx="2245682" cy="289687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n°4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Des données hétérogènes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br>
              <a:rPr lang="fr-FR" b="1" dirty="0"/>
            </a:br>
            <a:r>
              <a:rPr lang="fr-FR" dirty="0"/>
              <a:t>Un puit de données riche et multi-éditeurs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Afficher progressivement chaque typologie de données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 rot="909433">
            <a:off x="2114738" y="5410431"/>
            <a:ext cx="5835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8" name="ZoneTexte 57"/>
          <p:cNvSpPr txBox="1"/>
          <p:nvPr/>
        </p:nvSpPr>
        <p:spPr>
          <a:xfrm rot="20575677">
            <a:off x="2391389" y="5285572"/>
            <a:ext cx="5258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59" name="ZoneTexte 58"/>
          <p:cNvSpPr txBox="1"/>
          <p:nvPr/>
        </p:nvSpPr>
        <p:spPr>
          <a:xfrm rot="21315824">
            <a:off x="2600177" y="542228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0" name="ZoneTexte 59"/>
          <p:cNvSpPr txBox="1"/>
          <p:nvPr/>
        </p:nvSpPr>
        <p:spPr>
          <a:xfrm rot="944142">
            <a:off x="2877816" y="5368186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4" name="ZoneTexte 63"/>
          <p:cNvSpPr txBox="1"/>
          <p:nvPr/>
        </p:nvSpPr>
        <p:spPr>
          <a:xfrm rot="21224534">
            <a:off x="1971950" y="5273753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1950089" y="547824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3115629" y="5297058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67" name="ZoneTexte 66"/>
          <p:cNvSpPr txBox="1"/>
          <p:nvPr/>
        </p:nvSpPr>
        <p:spPr>
          <a:xfrm rot="19288950">
            <a:off x="2275679" y="547274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68" name="ZoneTexte 67"/>
          <p:cNvSpPr txBox="1"/>
          <p:nvPr/>
        </p:nvSpPr>
        <p:spPr>
          <a:xfrm rot="411566">
            <a:off x="2618858" y="5558495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69" name="ZoneTexte 68"/>
          <p:cNvSpPr txBox="1"/>
          <p:nvPr/>
        </p:nvSpPr>
        <p:spPr>
          <a:xfrm rot="19653469">
            <a:off x="3115628" y="5439990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70" name="ZoneTexte 69"/>
          <p:cNvSpPr txBox="1"/>
          <p:nvPr/>
        </p:nvSpPr>
        <p:spPr>
          <a:xfrm rot="20575677">
            <a:off x="3431796" y="5273351"/>
            <a:ext cx="5258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1" name="ZoneTexte 70"/>
          <p:cNvSpPr txBox="1"/>
          <p:nvPr/>
        </p:nvSpPr>
        <p:spPr>
          <a:xfrm rot="21315824">
            <a:off x="3640584" y="5410066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2" name="ZoneTexte 71"/>
          <p:cNvSpPr txBox="1"/>
          <p:nvPr/>
        </p:nvSpPr>
        <p:spPr>
          <a:xfrm rot="944142">
            <a:off x="3918224" y="5355965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156037" y="5284837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50000"/>
                  </a:schemeClr>
                </a:solidFill>
              </a:rPr>
              <a:t>Données</a:t>
            </a:r>
          </a:p>
        </p:txBody>
      </p:sp>
      <p:sp>
        <p:nvSpPr>
          <p:cNvPr id="74" name="ZoneTexte 73"/>
          <p:cNvSpPr txBox="1"/>
          <p:nvPr/>
        </p:nvSpPr>
        <p:spPr>
          <a:xfrm rot="411566">
            <a:off x="3659265" y="5546274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5">
                    <a:lumMod val="75000"/>
                  </a:schemeClr>
                </a:solidFill>
              </a:rPr>
              <a:t>Données</a:t>
            </a:r>
          </a:p>
        </p:txBody>
      </p:sp>
      <p:sp>
        <p:nvSpPr>
          <p:cNvPr id="75" name="ZoneTexte 74"/>
          <p:cNvSpPr txBox="1"/>
          <p:nvPr/>
        </p:nvSpPr>
        <p:spPr>
          <a:xfrm rot="19653469">
            <a:off x="4156036" y="5427769"/>
            <a:ext cx="5418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accent3">
                    <a:lumMod val="65000"/>
                  </a:schemeClr>
                </a:solidFill>
              </a:rPr>
              <a:t>Données</a:t>
            </a:r>
          </a:p>
        </p:txBody>
      </p:sp>
      <p:sp>
        <p:nvSpPr>
          <p:cNvPr id="52" name="Arc 51"/>
          <p:cNvSpPr/>
          <p:nvPr/>
        </p:nvSpPr>
        <p:spPr bwMode="auto">
          <a:xfrm rot="17355632" flipH="1">
            <a:off x="2449884" y="2151775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53" name="Arc 52"/>
          <p:cNvSpPr/>
          <p:nvPr/>
        </p:nvSpPr>
        <p:spPr bwMode="auto">
          <a:xfrm rot="15491850" flipH="1">
            <a:off x="2131765" y="2267159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54" name="ZoneTexte 53"/>
          <p:cNvSpPr txBox="1"/>
          <p:nvPr/>
        </p:nvSpPr>
        <p:spPr>
          <a:xfrm rot="1957818">
            <a:off x="844360" y="2861660"/>
            <a:ext cx="1738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SI Distribution</a:t>
            </a:r>
          </a:p>
        </p:txBody>
      </p:sp>
      <p:sp>
        <p:nvSpPr>
          <p:cNvPr id="55" name="ZoneTexte 54"/>
          <p:cNvSpPr txBox="1"/>
          <p:nvPr/>
        </p:nvSpPr>
        <p:spPr>
          <a:xfrm rot="989588">
            <a:off x="688500" y="3263114"/>
            <a:ext cx="1738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SI Production </a:t>
            </a:r>
          </a:p>
        </p:txBody>
      </p:sp>
      <p:sp>
        <p:nvSpPr>
          <p:cNvPr id="56" name="ZoneTexte 55"/>
          <p:cNvSpPr txBox="1"/>
          <p:nvPr/>
        </p:nvSpPr>
        <p:spPr>
          <a:xfrm rot="190082">
            <a:off x="611802" y="3660873"/>
            <a:ext cx="1738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SI Partenaires </a:t>
            </a:r>
          </a:p>
        </p:txBody>
      </p:sp>
      <p:sp>
        <p:nvSpPr>
          <p:cNvPr id="79" name="Arc 78"/>
          <p:cNvSpPr/>
          <p:nvPr/>
        </p:nvSpPr>
        <p:spPr bwMode="auto">
          <a:xfrm rot="16575372" flipH="1">
            <a:off x="2313929" y="2195858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80" name="Arc 79"/>
          <p:cNvSpPr/>
          <p:nvPr/>
        </p:nvSpPr>
        <p:spPr bwMode="auto">
          <a:xfrm rot="4727508">
            <a:off x="2879295" y="2094122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81" name="Arc 80"/>
          <p:cNvSpPr/>
          <p:nvPr/>
        </p:nvSpPr>
        <p:spPr bwMode="auto">
          <a:xfrm rot="5400000">
            <a:off x="3012819" y="2160634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82" name="Arc 81"/>
          <p:cNvSpPr/>
          <p:nvPr/>
        </p:nvSpPr>
        <p:spPr bwMode="auto">
          <a:xfrm rot="6887276">
            <a:off x="3248634" y="2400355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83" name="Arc 82"/>
          <p:cNvSpPr/>
          <p:nvPr/>
        </p:nvSpPr>
        <p:spPr bwMode="auto">
          <a:xfrm rot="6028122">
            <a:off x="3127077" y="2275952"/>
            <a:ext cx="1104259" cy="2053458"/>
          </a:xfrm>
          <a:prstGeom prst="arc">
            <a:avLst>
              <a:gd name="adj1" fmla="val 18691800"/>
              <a:gd name="adj2" fmla="val 20517732"/>
            </a:avLst>
          </a:prstGeom>
          <a:noFill/>
          <a:ln w="19050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84" name="ZoneTexte 83"/>
          <p:cNvSpPr txBox="1"/>
          <p:nvPr/>
        </p:nvSpPr>
        <p:spPr>
          <a:xfrm rot="19991370">
            <a:off x="3841419" y="2822790"/>
            <a:ext cx="2356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Activités de l’ensemble des canaux</a:t>
            </a:r>
          </a:p>
        </p:txBody>
      </p:sp>
      <p:sp>
        <p:nvSpPr>
          <p:cNvPr id="85" name="ZoneTexte 84"/>
          <p:cNvSpPr txBox="1"/>
          <p:nvPr/>
        </p:nvSpPr>
        <p:spPr>
          <a:xfrm rot="20621970">
            <a:off x="4032972" y="3242495"/>
            <a:ext cx="1839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devices, IOT</a:t>
            </a:r>
          </a:p>
        </p:txBody>
      </p:sp>
      <p:sp>
        <p:nvSpPr>
          <p:cNvPr id="86" name="ZoneTexte 85"/>
          <p:cNvSpPr txBox="1"/>
          <p:nvPr/>
        </p:nvSpPr>
        <p:spPr>
          <a:xfrm rot="21084410">
            <a:off x="4081904" y="3604742"/>
            <a:ext cx="1435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Audio, vidéo</a:t>
            </a:r>
          </a:p>
        </p:txBody>
      </p:sp>
      <p:sp>
        <p:nvSpPr>
          <p:cNvPr id="87" name="ZoneTexte 86"/>
          <p:cNvSpPr txBox="1"/>
          <p:nvPr/>
        </p:nvSpPr>
        <p:spPr>
          <a:xfrm rot="302284">
            <a:off x="4067317" y="3981471"/>
            <a:ext cx="1435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 Tierces</a:t>
            </a:r>
          </a:p>
        </p:txBody>
      </p:sp>
    </p:spTree>
    <p:extLst>
      <p:ext uri="{BB962C8B-B14F-4D97-AF65-F5344CB8AC3E}">
        <p14:creationId xmlns:p14="http://schemas.microsoft.com/office/powerpoint/2010/main" val="3722571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1" y="2558843"/>
            <a:ext cx="2245682" cy="289687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n°5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DataLake = socle non visible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br>
              <a:rPr lang="fr-FR" b="1" dirty="0"/>
            </a:br>
            <a:r>
              <a:rPr lang="fr-FR" dirty="0"/>
              <a:t>DataLake sécurisé et pas accessible par les utilisateurs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Afficher le DataLake en mettant en exergue le chapeau de la citerne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la flèche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Puis faire apparaître le bandeau avec le texte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8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61" name="Rectangle à coins arrondis 60"/>
          <p:cNvSpPr/>
          <p:nvPr/>
        </p:nvSpPr>
        <p:spPr bwMode="auto">
          <a:xfrm>
            <a:off x="985617" y="2160697"/>
            <a:ext cx="4517807" cy="618680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EF262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11"/>
          <a:srcRect l="45660" t="22723" r="39701" b="64905"/>
          <a:stretch/>
        </p:blipFill>
        <p:spPr>
          <a:xfrm>
            <a:off x="1383290" y="2229690"/>
            <a:ext cx="485637" cy="485643"/>
          </a:xfrm>
          <a:prstGeom prst="ellipse">
            <a:avLst/>
          </a:prstGeom>
        </p:spPr>
      </p:pic>
      <p:sp>
        <p:nvSpPr>
          <p:cNvPr id="63" name="ZoneTexte 62"/>
          <p:cNvSpPr txBox="1"/>
          <p:nvPr/>
        </p:nvSpPr>
        <p:spPr>
          <a:xfrm>
            <a:off x="2068093" y="2230574"/>
            <a:ext cx="3352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 DataLake est un espace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sécurisé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, </a:t>
            </a:r>
            <a:b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non accessible en direct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6" name="Arc 75"/>
          <p:cNvSpPr/>
          <p:nvPr/>
        </p:nvSpPr>
        <p:spPr bwMode="auto">
          <a:xfrm rot="8300774">
            <a:off x="2150408" y="1591142"/>
            <a:ext cx="1010697" cy="1955327"/>
          </a:xfrm>
          <a:prstGeom prst="arc">
            <a:avLst>
              <a:gd name="adj1" fmla="val 17372691"/>
              <a:gd name="adj2" fmla="val 739050"/>
            </a:avLst>
          </a:prstGeom>
          <a:noFill/>
          <a:ln w="28575" cap="flat" cmpd="sng" algn="ctr">
            <a:solidFill>
              <a:srgbClr val="EF262E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2813742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n°6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Mise à disposition = conformité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les données mise à disposition à partir du DataLake sont visées par la conformité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Afficher la vue DataLake. 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le logo avec la main  puis le trait rouge et la flèche sur la droite et enfin le texte associé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ensuite le personnage puis la légende conformité et enfin le texte sur le référent conformité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43" y="2184335"/>
            <a:ext cx="2245682" cy="2896870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11"/>
          <a:srcRect l="45660" t="22723" r="39701" b="64905"/>
          <a:stretch/>
        </p:blipFill>
        <p:spPr>
          <a:xfrm>
            <a:off x="767965" y="2620668"/>
            <a:ext cx="746070" cy="746080"/>
          </a:xfrm>
          <a:prstGeom prst="ellipse">
            <a:avLst/>
          </a:prstGeom>
        </p:spPr>
      </p:pic>
      <p:cxnSp>
        <p:nvCxnSpPr>
          <p:cNvPr id="55" name="Connecteur droit 54"/>
          <p:cNvCxnSpPr/>
          <p:nvPr/>
        </p:nvCxnSpPr>
        <p:spPr bwMode="auto">
          <a:xfrm>
            <a:off x="1827116" y="2850595"/>
            <a:ext cx="0" cy="32931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EF262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Arc 55"/>
          <p:cNvSpPr/>
          <p:nvPr/>
        </p:nvSpPr>
        <p:spPr bwMode="auto">
          <a:xfrm rot="17249539">
            <a:off x="2045725" y="2564961"/>
            <a:ext cx="1140149" cy="1897489"/>
          </a:xfrm>
          <a:prstGeom prst="arc">
            <a:avLst>
              <a:gd name="adj1" fmla="val 17372691"/>
              <a:gd name="adj2" fmla="val 0"/>
            </a:avLst>
          </a:prstGeom>
          <a:noFill/>
          <a:ln w="28575" cap="flat" cmpd="sng" algn="ctr">
            <a:solidFill>
              <a:srgbClr val="EF262E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57" name="ZoneTexte 56"/>
          <p:cNvSpPr txBox="1"/>
          <p:nvPr/>
        </p:nvSpPr>
        <p:spPr>
          <a:xfrm>
            <a:off x="2833896" y="2620668"/>
            <a:ext cx="3263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Les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données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recopiées du DataLake pour mise à disposition sur le DataLab</a:t>
            </a:r>
            <a:b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sont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mises en conformité 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et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désensibilisées.</a:t>
            </a:r>
            <a:endParaRPr lang="fr-FR" sz="1800" dirty="0">
              <a:solidFill>
                <a:schemeClr val="accent4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5688" y="3583970"/>
            <a:ext cx="589839" cy="1600339"/>
          </a:xfrm>
          <a:prstGeom prst="rect">
            <a:avLst/>
          </a:prstGeom>
        </p:spPr>
      </p:pic>
      <p:grpSp>
        <p:nvGrpSpPr>
          <p:cNvPr id="59" name="Groupe 58"/>
          <p:cNvGrpSpPr/>
          <p:nvPr/>
        </p:nvGrpSpPr>
        <p:grpSpPr>
          <a:xfrm rot="10800000" flipV="1">
            <a:off x="5239578" y="4103888"/>
            <a:ext cx="352796" cy="365819"/>
            <a:chOff x="4572000" y="4344768"/>
            <a:chExt cx="470395" cy="487758"/>
          </a:xfrm>
        </p:grpSpPr>
        <p:cxnSp>
          <p:nvCxnSpPr>
            <p:cNvPr id="60" name="Connecteur droit 59"/>
            <p:cNvCxnSpPr/>
            <p:nvPr/>
          </p:nvCxnSpPr>
          <p:spPr bwMode="auto">
            <a:xfrm flipV="1">
              <a:off x="4905276" y="4344768"/>
              <a:ext cx="137119" cy="48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Connecteur droit 63"/>
            <p:cNvCxnSpPr/>
            <p:nvPr/>
          </p:nvCxnSpPr>
          <p:spPr bwMode="auto">
            <a:xfrm>
              <a:off x="4572000" y="4832525"/>
              <a:ext cx="333276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5" name="ZoneTexte 64"/>
          <p:cNvSpPr txBox="1"/>
          <p:nvPr/>
        </p:nvSpPr>
        <p:spPr>
          <a:xfrm>
            <a:off x="4220475" y="3907681"/>
            <a:ext cx="127712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25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Conformité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2592164" y="5110195"/>
            <a:ext cx="3627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Le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référent Data Management 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accompagne cette étape pour identifier et vérifier l’application des traitements adéquats sur les données. </a:t>
            </a:r>
          </a:p>
        </p:txBody>
      </p:sp>
    </p:spTree>
    <p:extLst>
      <p:ext uri="{BB962C8B-B14F-4D97-AF65-F5344CB8AC3E}">
        <p14:creationId xmlns:p14="http://schemas.microsoft.com/office/powerpoint/2010/main" val="419566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Lake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lac de données est une méthode de stockage des données utilisée par le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r>
              <a:rPr lang="fr-FR" dirty="0"/>
              <a:t>Ces données sont gardées dans leurs formats originaux ou sont très peu transformées</a:t>
            </a:r>
          </a:p>
          <a:p>
            <a:r>
              <a:rPr lang="fr-FR" dirty="0"/>
              <a:t>Le principe est d'avoir dans un lieu des données de natures différentes</a:t>
            </a:r>
          </a:p>
          <a:p>
            <a:pPr lvl="1"/>
            <a:r>
              <a:rPr lang="fr-FR" dirty="0"/>
              <a:t>Fichiers</a:t>
            </a:r>
          </a:p>
          <a:p>
            <a:pPr lvl="1"/>
            <a:r>
              <a:rPr lang="fr-FR" dirty="0"/>
              <a:t>Blobs</a:t>
            </a:r>
          </a:p>
          <a:p>
            <a:r>
              <a:rPr lang="fr-FR" dirty="0" err="1"/>
              <a:t>Hadoop</a:t>
            </a:r>
            <a:r>
              <a:rPr lang="fr-FR" dirty="0"/>
              <a:t> et Amazon Web Services S3 sont des plateformes utilisées pour les mettre en place.</a:t>
            </a:r>
          </a:p>
        </p:txBody>
      </p:sp>
    </p:spTree>
    <p:extLst>
      <p:ext uri="{BB962C8B-B14F-4D97-AF65-F5344CB8AC3E}">
        <p14:creationId xmlns:p14="http://schemas.microsoft.com/office/powerpoint/2010/main" val="3902955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1500" b="1" dirty="0">
                <a:latin typeface="+mn-lt"/>
              </a:rPr>
              <a:t>Ecran n°7</a:t>
            </a:r>
            <a:br>
              <a:rPr lang="it-IT" sz="1500" b="1" dirty="0">
                <a:latin typeface="+mn-lt"/>
              </a:rPr>
            </a:br>
            <a:r>
              <a:rPr lang="it-IT" sz="1500" dirty="0">
                <a:latin typeface="+mn-lt"/>
              </a:rPr>
              <a:t>DataLab – La zone accessible</a:t>
            </a:r>
            <a:endParaRPr lang="fr-FR" sz="1500" dirty="0">
              <a:latin typeface="+mn-lt"/>
            </a:endParaRP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espaces existent pour offrir l’accès aux données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 l’affichage,  le cadre autour du DataLab est visible mais masque l’image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le texte en haut avec le cadre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Faire apparaître la flèche et rendre progressivement transparent le fond du cadre autour du DataLab</a:t>
            </a:r>
          </a:p>
          <a:p>
            <a:pPr marL="214313" indent="-214313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Afficher le texte DataLab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132" y="2905207"/>
            <a:ext cx="4616775" cy="2884745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775075" y="5469835"/>
            <a:ext cx="1609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solidFill>
                  <a:schemeClr val="accent1"/>
                </a:solidFill>
                <a:latin typeface="Calibri" panose="020F0502020204030204" pitchFamily="34" charset="0"/>
              </a:rPr>
              <a:t>Espace d’accès aux données</a:t>
            </a:r>
          </a:p>
        </p:txBody>
      </p:sp>
      <p:sp>
        <p:nvSpPr>
          <p:cNvPr id="62" name="Rectangle à coins arrondis 61"/>
          <p:cNvSpPr/>
          <p:nvPr/>
        </p:nvSpPr>
        <p:spPr bwMode="auto">
          <a:xfrm>
            <a:off x="315686" y="2176082"/>
            <a:ext cx="5671457" cy="594066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fr-F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Un </a:t>
            </a:r>
            <a:r>
              <a:rPr lang="fr-FR" sz="1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sous-ensemble des données </a:t>
            </a:r>
            <a:r>
              <a:rPr lang="fr-F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du DataLake peut m’être </a:t>
            </a:r>
            <a:br>
              <a:rPr lang="fr-F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</a:br>
            <a:r>
              <a:rPr lang="fr-F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mis à disposition sur des </a:t>
            </a:r>
            <a:r>
              <a:rPr lang="fr-FR" sz="1500" b="1" dirty="0">
                <a:solidFill>
                  <a:schemeClr val="accent1"/>
                </a:solidFill>
                <a:latin typeface="Calibri" panose="020F0502020204030204" pitchFamily="34" charset="0"/>
              </a:rPr>
              <a:t>espaces</a:t>
            </a:r>
            <a:r>
              <a:rPr lang="fr-FR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</a:rPr>
              <a:t> accessibles et sécurisés</a:t>
            </a:r>
          </a:p>
        </p:txBody>
      </p:sp>
      <p:sp>
        <p:nvSpPr>
          <p:cNvPr id="63" name="Arc 62"/>
          <p:cNvSpPr/>
          <p:nvPr/>
        </p:nvSpPr>
        <p:spPr bwMode="auto">
          <a:xfrm rot="1446137">
            <a:off x="4296931" y="2778188"/>
            <a:ext cx="737672" cy="923334"/>
          </a:xfrm>
          <a:prstGeom prst="arc">
            <a:avLst>
              <a:gd name="adj1" fmla="val 16731593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032965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n°13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Critères d’éligibilité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il faut qualifier son besoin pour valider son orientation vers le DataLab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d’abord le texte introductif en haut puis le cadre avec les questions/critères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une par une les questions de qualification 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1" y="2592730"/>
            <a:ext cx="3103580" cy="332526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040155" y="2257857"/>
            <a:ext cx="544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En qualifiant mon besoin, plusieurs questions peuvent </a:t>
            </a:r>
            <a:b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m’aider à valider l’intérêt d’un espace d’expérimentation :</a:t>
            </a:r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2128159" y="2961720"/>
            <a:ext cx="4044041" cy="2251060"/>
          </a:xfrm>
          <a:prstGeom prst="roundRect">
            <a:avLst>
              <a:gd name="adj" fmla="val 5947"/>
            </a:avLst>
          </a:prstGeom>
          <a:solidFill>
            <a:schemeClr val="bg1"/>
          </a:solidFill>
          <a:ln w="9525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332493"/>
            <a:ext cx="168332" cy="168332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557640"/>
            <a:ext cx="168332" cy="16833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782787"/>
            <a:ext cx="168332" cy="168332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007934"/>
            <a:ext cx="168332" cy="168332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233081"/>
            <a:ext cx="168332" cy="168332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458228"/>
            <a:ext cx="168332" cy="168332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683375"/>
            <a:ext cx="168332" cy="168332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908522"/>
            <a:ext cx="168332" cy="168332"/>
          </a:xfrm>
          <a:prstGeom prst="rect">
            <a:avLst/>
          </a:prstGeom>
        </p:spPr>
      </p:pic>
      <p:grpSp>
        <p:nvGrpSpPr>
          <p:cNvPr id="64" name="Groupe 63"/>
          <p:cNvGrpSpPr/>
          <p:nvPr/>
        </p:nvGrpSpPr>
        <p:grpSpPr>
          <a:xfrm>
            <a:off x="2236771" y="3093407"/>
            <a:ext cx="3771656" cy="253916"/>
            <a:chOff x="1800349" y="1971324"/>
            <a:chExt cx="5028874" cy="338555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349" y="1989908"/>
              <a:ext cx="224442" cy="224442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2024790" y="1971324"/>
              <a:ext cx="480443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Ai-je besoin de manipuler un volume important de données ?</a:t>
              </a:r>
            </a:p>
          </p:txBody>
        </p:sp>
      </p:grpSp>
      <p:sp>
        <p:nvSpPr>
          <p:cNvPr id="67" name="ZoneTexte 66"/>
          <p:cNvSpPr txBox="1"/>
          <p:nvPr/>
        </p:nvSpPr>
        <p:spPr>
          <a:xfrm>
            <a:off x="2405103" y="3316431"/>
            <a:ext cx="2801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hétérogènes ?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2399658" y="3546080"/>
            <a:ext cx="2801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Dois-je croiser plusieurs sources de données ?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405103" y="3768849"/>
            <a:ext cx="3685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non disponibles dans le DataLake ?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2405103" y="3997260"/>
            <a:ext cx="3685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un doute sur la faisabilité des traitements de données ?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2405102" y="4219143"/>
            <a:ext cx="35285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Est-ce que je souhaite tester de nouveaux algorithmes ?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2399658" y="4446107"/>
            <a:ext cx="36087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d’une capacité de traitement importante ?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2405103" y="4667642"/>
            <a:ext cx="36033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d’écrire des données dans un espace dédié ?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2405103" y="4894606"/>
            <a:ext cx="280123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031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n°14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Volume / Variété / Vitesse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rappeler que la PHG a un intérêt si le besoin nécessite 3V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1"/>
            <a:ext cx="2495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Griser le cadre avec les questions de l’écran précédent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successivement les trois axes : Volume / Variété / Vitesse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le texte en haut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1" y="2592730"/>
            <a:ext cx="3103580" cy="3325265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985617" y="2167205"/>
            <a:ext cx="5441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Ces critères permettent de bien valider :</a:t>
            </a:r>
          </a:p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- qu’utiliser la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Plateforme Hadoop Groupe 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est pertinent</a:t>
            </a:r>
          </a:p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- qu’un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espace d’expérimentation est pertinent</a:t>
            </a:r>
          </a:p>
        </p:txBody>
      </p:sp>
      <p:sp>
        <p:nvSpPr>
          <p:cNvPr id="38" name="Rectangle à coins arrondis 37"/>
          <p:cNvSpPr/>
          <p:nvPr/>
        </p:nvSpPr>
        <p:spPr bwMode="auto">
          <a:xfrm>
            <a:off x="2128159" y="2961720"/>
            <a:ext cx="4044041" cy="2251060"/>
          </a:xfrm>
          <a:prstGeom prst="roundRect">
            <a:avLst>
              <a:gd name="adj" fmla="val 5947"/>
            </a:avLst>
          </a:prstGeom>
          <a:solidFill>
            <a:schemeClr val="bg1"/>
          </a:solidFill>
          <a:ln w="9525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332493"/>
            <a:ext cx="168332" cy="168332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557640"/>
            <a:ext cx="168332" cy="16833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3782787"/>
            <a:ext cx="168332" cy="168332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007934"/>
            <a:ext cx="168332" cy="168332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233081"/>
            <a:ext cx="168332" cy="168332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458228"/>
            <a:ext cx="168332" cy="168332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683375"/>
            <a:ext cx="168332" cy="168332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71" y="4908522"/>
            <a:ext cx="168332" cy="168332"/>
          </a:xfrm>
          <a:prstGeom prst="rect">
            <a:avLst/>
          </a:prstGeom>
        </p:spPr>
      </p:pic>
      <p:grpSp>
        <p:nvGrpSpPr>
          <p:cNvPr id="64" name="Groupe 63"/>
          <p:cNvGrpSpPr/>
          <p:nvPr/>
        </p:nvGrpSpPr>
        <p:grpSpPr>
          <a:xfrm>
            <a:off x="2236771" y="3093407"/>
            <a:ext cx="3771656" cy="253916"/>
            <a:chOff x="1800349" y="1971324"/>
            <a:chExt cx="5028874" cy="338555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349" y="1989908"/>
              <a:ext cx="224442" cy="224442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2024790" y="1971324"/>
              <a:ext cx="480443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Ai-je besoin de manipuler un volume important de données ?</a:t>
              </a:r>
            </a:p>
          </p:txBody>
        </p:sp>
      </p:grpSp>
      <p:sp>
        <p:nvSpPr>
          <p:cNvPr id="67" name="ZoneTexte 66"/>
          <p:cNvSpPr txBox="1"/>
          <p:nvPr/>
        </p:nvSpPr>
        <p:spPr>
          <a:xfrm>
            <a:off x="2405103" y="3316431"/>
            <a:ext cx="2801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hétérogènes ?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2399658" y="3546080"/>
            <a:ext cx="2801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Dois-je croiser plusieurs sources de données ?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405103" y="3768849"/>
            <a:ext cx="3685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de données non disponibles dans le DataLake ?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2405103" y="3997260"/>
            <a:ext cx="3685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un doute sur la faisabilité des traitements de données ?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2405102" y="4219143"/>
            <a:ext cx="35285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Est-ce que je souhaite tester de nouveaux algorithmes ?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2399658" y="4446107"/>
            <a:ext cx="36087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d’une capacité de traitement importante ?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2405103" y="4667642"/>
            <a:ext cx="36033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Ai-je besoin d’écrire des données dans un espace dédié ?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2405103" y="4894606"/>
            <a:ext cx="280123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57" name="Rectangle à coins arrondis 56"/>
          <p:cNvSpPr/>
          <p:nvPr/>
        </p:nvSpPr>
        <p:spPr bwMode="auto">
          <a:xfrm>
            <a:off x="2132464" y="2961719"/>
            <a:ext cx="4039736" cy="2251060"/>
          </a:xfrm>
          <a:prstGeom prst="roundRect">
            <a:avLst>
              <a:gd name="adj" fmla="val 5947"/>
            </a:avLst>
          </a:prstGeom>
          <a:solidFill>
            <a:srgbClr val="FFFFFF">
              <a:alpha val="69804"/>
            </a:srgb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sp>
        <p:nvSpPr>
          <p:cNvPr id="58" name="Pentagone 57"/>
          <p:cNvSpPr/>
          <p:nvPr/>
        </p:nvSpPr>
        <p:spPr bwMode="auto">
          <a:xfrm>
            <a:off x="2134154" y="3202848"/>
            <a:ext cx="1677561" cy="366128"/>
          </a:xfrm>
          <a:prstGeom prst="homePlate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fr-FR" sz="1200" dirty="0">
                <a:solidFill>
                  <a:schemeClr val="bg1"/>
                </a:solidFill>
                <a:latin typeface="Calibri" panose="020F0502020204030204" pitchFamily="34" charset="0"/>
              </a:rPr>
              <a:t>Volume ?</a:t>
            </a:r>
          </a:p>
        </p:txBody>
      </p:sp>
      <p:sp>
        <p:nvSpPr>
          <p:cNvPr id="59" name="Pentagone 58"/>
          <p:cNvSpPr/>
          <p:nvPr/>
        </p:nvSpPr>
        <p:spPr bwMode="auto">
          <a:xfrm>
            <a:off x="2134154" y="3663558"/>
            <a:ext cx="1677561" cy="366128"/>
          </a:xfrm>
          <a:prstGeom prst="homePlate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fr-FR" sz="1200" dirty="0">
                <a:solidFill>
                  <a:schemeClr val="bg1"/>
                </a:solidFill>
                <a:latin typeface="Calibri" panose="020F0502020204030204" pitchFamily="34" charset="0"/>
              </a:rPr>
              <a:t>Variété ?</a:t>
            </a:r>
          </a:p>
        </p:txBody>
      </p:sp>
      <p:sp>
        <p:nvSpPr>
          <p:cNvPr id="75" name="Pentagone 74"/>
          <p:cNvSpPr/>
          <p:nvPr/>
        </p:nvSpPr>
        <p:spPr bwMode="auto">
          <a:xfrm>
            <a:off x="2134154" y="4124268"/>
            <a:ext cx="1677561" cy="366128"/>
          </a:xfrm>
          <a:prstGeom prst="homePlate">
            <a:avLst/>
          </a:prstGeom>
          <a:solidFill>
            <a:schemeClr val="accent3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fr-FR" sz="1200" dirty="0">
                <a:solidFill>
                  <a:schemeClr val="bg1"/>
                </a:solidFill>
                <a:latin typeface="Calibri" panose="020F0502020204030204" pitchFamily="34" charset="0"/>
              </a:rPr>
              <a:t>Vitesse ?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2236772" y="4617717"/>
            <a:ext cx="3894485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La Plateforme Hadoop Groupe est pertinente si j’ai l’un et même plusieurs de ces besoins.</a:t>
            </a:r>
          </a:p>
        </p:txBody>
      </p:sp>
    </p:spTree>
    <p:extLst>
      <p:ext uri="{BB962C8B-B14F-4D97-AF65-F5344CB8AC3E}">
        <p14:creationId xmlns:p14="http://schemas.microsoft.com/office/powerpoint/2010/main" val="3153101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n°15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Si j’ai un doute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Affichage de l’utilisateur et de son bureau puis de la bulle d’interrogation 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1" y="2592730"/>
            <a:ext cx="3103580" cy="3325265"/>
          </a:xfrm>
          <a:prstGeom prst="rect">
            <a:avLst/>
          </a:prstGeom>
        </p:spPr>
      </p:pic>
      <p:sp>
        <p:nvSpPr>
          <p:cNvPr id="57" name="Arc 56"/>
          <p:cNvSpPr/>
          <p:nvPr/>
        </p:nvSpPr>
        <p:spPr bwMode="auto">
          <a:xfrm rot="5194579">
            <a:off x="786951" y="1926326"/>
            <a:ext cx="1244827" cy="2435593"/>
          </a:xfrm>
          <a:prstGeom prst="arc">
            <a:avLst>
              <a:gd name="adj1" fmla="val 16317732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cxnSp>
        <p:nvCxnSpPr>
          <p:cNvPr id="58" name="Connecteur droit 57"/>
          <p:cNvCxnSpPr/>
          <p:nvPr/>
        </p:nvCxnSpPr>
        <p:spPr bwMode="auto">
          <a:xfrm>
            <a:off x="1520555" y="3046043"/>
            <a:ext cx="3516091" cy="0"/>
          </a:xfrm>
          <a:prstGeom prst="line">
            <a:avLst/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ZoneTexte 58"/>
          <p:cNvSpPr txBox="1"/>
          <p:nvPr/>
        </p:nvSpPr>
        <p:spPr>
          <a:xfrm>
            <a:off x="1590610" y="2309445"/>
            <a:ext cx="3446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Certes, je me suis bien posé ces questions et j’ai malgré tout un doute… </a:t>
            </a:r>
          </a:p>
          <a:p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Comment faire ? Qui peut m’aider ?</a:t>
            </a:r>
          </a:p>
        </p:txBody>
      </p:sp>
    </p:spTree>
    <p:extLst>
      <p:ext uri="{BB962C8B-B14F-4D97-AF65-F5344CB8AC3E}">
        <p14:creationId xmlns:p14="http://schemas.microsoft.com/office/powerpoint/2010/main" val="3209998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n°16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Je contacte mon responsable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1 contact privilégié = Responsable DataLab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L’utilisateur reste affiché des écrans précédents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On affiche le texte en haut 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le trait en dessous 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la bulle avec le responsable DataLab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51" y="2592730"/>
            <a:ext cx="3103580" cy="3325265"/>
          </a:xfrm>
          <a:prstGeom prst="rect">
            <a:avLst/>
          </a:prstGeom>
        </p:spPr>
      </p:pic>
      <p:cxnSp>
        <p:nvCxnSpPr>
          <p:cNvPr id="58" name="Connecteur droit 57"/>
          <p:cNvCxnSpPr/>
          <p:nvPr/>
        </p:nvCxnSpPr>
        <p:spPr bwMode="auto">
          <a:xfrm>
            <a:off x="1136286" y="2914480"/>
            <a:ext cx="351609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</p:cxnSp>
      <p:sp>
        <p:nvSpPr>
          <p:cNvPr id="59" name="ZoneTexte 58"/>
          <p:cNvSpPr txBox="1"/>
          <p:nvPr/>
        </p:nvSpPr>
        <p:spPr>
          <a:xfrm>
            <a:off x="1206340" y="2177881"/>
            <a:ext cx="3446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Je peux contacter mon </a:t>
            </a:r>
            <a:r>
              <a:rPr lang="fr-FR" sz="18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responsable DataLab </a:t>
            </a: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pour qu’il m’aide à qualifier mon besoin et </a:t>
            </a:r>
            <a:b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à valider son orientation vers le DataLab</a:t>
            </a: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5734" y="2483187"/>
            <a:ext cx="1905518" cy="3004856"/>
          </a:xfrm>
          <a:prstGeom prst="ellipse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649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2"/>
          <a:srcRect r="37593"/>
          <a:stretch/>
        </p:blipFill>
        <p:spPr>
          <a:xfrm>
            <a:off x="20659" y="1966731"/>
            <a:ext cx="3270991" cy="295704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softEdge rad="127000"/>
          </a:effectLst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n°20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Qualifier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je dois bien qualifier mon besoin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rgbClr val="FFFFFF"/>
                </a:solidFill>
                <a:latin typeface="Calibri" panose="020F0502020204030204" pitchFamily="34" charset="0"/>
              </a:rPr>
              <a:t>Remplacer le texte de l’écran précédent par celui présent sur cet écran en bas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rgbClr val="FFFFFF"/>
                </a:solidFill>
                <a:latin typeface="Calibri" panose="020F0502020204030204" pitchFamily="34" charset="0"/>
              </a:rPr>
              <a:t>Puis afficher le cadre à droite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rgbClr val="FFFFFF"/>
                </a:solidFill>
                <a:latin typeface="Calibri" panose="020F0502020204030204" pitchFamily="34" charset="0"/>
              </a:rPr>
              <a:t>Puis afficher successivement chaque étape de qualification du besoin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7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8" name="Imag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8199" y="5218465"/>
            <a:ext cx="1691986" cy="698627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559082" y="5218466"/>
            <a:ext cx="536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Pour aller plus vite, je peux déjà préparer certaines informations </a:t>
            </a:r>
            <a:b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8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avant de contacter mon responsable DataLab</a:t>
            </a:r>
            <a:endParaRPr lang="fr-FR" sz="1800" b="1" dirty="0">
              <a:solidFill>
                <a:schemeClr val="accent4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à coins arrondis 29"/>
          <p:cNvSpPr/>
          <p:nvPr/>
        </p:nvSpPr>
        <p:spPr bwMode="auto">
          <a:xfrm>
            <a:off x="3036289" y="2312955"/>
            <a:ext cx="3125675" cy="2410260"/>
          </a:xfrm>
          <a:prstGeom prst="roundRect">
            <a:avLst>
              <a:gd name="adj" fmla="val 5947"/>
            </a:avLst>
          </a:prstGeom>
          <a:solidFill>
            <a:schemeClr val="bg1"/>
          </a:solidFill>
          <a:ln w="9525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fr-FR" sz="1350"/>
          </a:p>
        </p:txBody>
      </p:sp>
      <p:grpSp>
        <p:nvGrpSpPr>
          <p:cNvPr id="34" name="Groupe 33"/>
          <p:cNvGrpSpPr/>
          <p:nvPr/>
        </p:nvGrpSpPr>
        <p:grpSpPr>
          <a:xfrm>
            <a:off x="3090363" y="2450358"/>
            <a:ext cx="2038073" cy="253916"/>
            <a:chOff x="2987824" y="1337766"/>
            <a:chExt cx="2717430" cy="338555"/>
          </a:xfrm>
        </p:grpSpPr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1356350"/>
              <a:ext cx="224442" cy="224442"/>
            </a:xfrm>
            <a:prstGeom prst="rect">
              <a:avLst/>
            </a:prstGeom>
          </p:spPr>
        </p:pic>
        <p:sp>
          <p:nvSpPr>
            <p:cNvPr id="54" name="ZoneTexte 53"/>
            <p:cNvSpPr txBox="1"/>
            <p:nvPr/>
          </p:nvSpPr>
          <p:spPr>
            <a:xfrm>
              <a:off x="3212265" y="1337766"/>
              <a:ext cx="249298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Décrire mon besoin  </a:t>
              </a: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3090364" y="2653399"/>
            <a:ext cx="2892158" cy="253916"/>
            <a:chOff x="2987824" y="1566340"/>
            <a:chExt cx="3856211" cy="338555"/>
          </a:xfrm>
        </p:grpSpPr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1584924"/>
              <a:ext cx="224442" cy="224442"/>
            </a:xfrm>
            <a:prstGeom prst="rect">
              <a:avLst/>
            </a:prstGeom>
          </p:spPr>
        </p:pic>
        <p:sp>
          <p:nvSpPr>
            <p:cNvPr id="57" name="ZoneTexte 56"/>
            <p:cNvSpPr txBox="1"/>
            <p:nvPr/>
          </p:nvSpPr>
          <p:spPr>
            <a:xfrm>
              <a:off x="3212265" y="1566340"/>
              <a:ext cx="363177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l’objectif de mon expérimentation</a:t>
              </a: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3090364" y="3059481"/>
            <a:ext cx="2834063" cy="253916"/>
            <a:chOff x="2987824" y="2126149"/>
            <a:chExt cx="3778751" cy="338555"/>
          </a:xfrm>
        </p:grpSpPr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144733"/>
              <a:ext cx="224442" cy="224442"/>
            </a:xfrm>
            <a:prstGeom prst="rect">
              <a:avLst/>
            </a:prstGeom>
          </p:spPr>
        </p:pic>
        <p:sp>
          <p:nvSpPr>
            <p:cNvPr id="60" name="ZoneTexte 59"/>
            <p:cNvSpPr txBox="1"/>
            <p:nvPr/>
          </p:nvSpPr>
          <p:spPr>
            <a:xfrm>
              <a:off x="3212265" y="2126149"/>
              <a:ext cx="35543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l’enjeu final de mon besoin</a:t>
              </a: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3090364" y="3262526"/>
            <a:ext cx="2892158" cy="415498"/>
            <a:chOff x="2983127" y="2415401"/>
            <a:chExt cx="3856211" cy="553996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127" y="2433985"/>
              <a:ext cx="224442" cy="224442"/>
            </a:xfrm>
            <a:prstGeom prst="rect">
              <a:avLst/>
            </a:prstGeom>
          </p:spPr>
        </p:pic>
        <p:sp>
          <p:nvSpPr>
            <p:cNvPr id="63" name="ZoneTexte 62"/>
            <p:cNvSpPr txBox="1"/>
            <p:nvPr/>
          </p:nvSpPr>
          <p:spPr>
            <a:xfrm>
              <a:off x="3207568" y="2415401"/>
              <a:ext cx="3631770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si mon besoin est éphémère ou peut être industrialisable à terme</a:t>
              </a:r>
            </a:p>
          </p:txBody>
        </p:sp>
      </p:grpSp>
      <p:grpSp>
        <p:nvGrpSpPr>
          <p:cNvPr id="64" name="Groupe 63"/>
          <p:cNvGrpSpPr/>
          <p:nvPr/>
        </p:nvGrpSpPr>
        <p:grpSpPr>
          <a:xfrm>
            <a:off x="3090364" y="3592522"/>
            <a:ext cx="2768237" cy="253916"/>
            <a:chOff x="2987987" y="2892514"/>
            <a:chExt cx="3690983" cy="338555"/>
          </a:xfrm>
        </p:grpSpPr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987" y="2911098"/>
              <a:ext cx="224442" cy="224442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3212427" y="2892514"/>
              <a:ext cx="3466543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Identifier le nombre d’utilisateur associés</a:t>
              </a: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3090364" y="3795567"/>
            <a:ext cx="2808314" cy="415498"/>
            <a:chOff x="2983127" y="3167390"/>
            <a:chExt cx="3744419" cy="553996"/>
          </a:xfrm>
        </p:grpSpPr>
        <p:pic>
          <p:nvPicPr>
            <p:cNvPr id="68" name="Image 67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127" y="3185974"/>
              <a:ext cx="224442" cy="224442"/>
            </a:xfrm>
            <a:prstGeom prst="rect">
              <a:avLst/>
            </a:prstGeom>
          </p:spPr>
        </p:pic>
        <p:sp>
          <p:nvSpPr>
            <p:cNvPr id="69" name="ZoneTexte 68"/>
            <p:cNvSpPr txBox="1"/>
            <p:nvPr/>
          </p:nvSpPr>
          <p:spPr>
            <a:xfrm>
              <a:off x="3207568" y="3167390"/>
              <a:ext cx="3519978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les outils communautaire et privatifs que je souhaite utiliser </a:t>
              </a:r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3090363" y="2856443"/>
            <a:ext cx="2038073" cy="415498"/>
            <a:chOff x="2983127" y="1818243"/>
            <a:chExt cx="2717430" cy="553997"/>
          </a:xfrm>
        </p:grpSpPr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127" y="1836827"/>
              <a:ext cx="224442" cy="224442"/>
            </a:xfrm>
            <a:prstGeom prst="rect">
              <a:avLst/>
            </a:prstGeom>
          </p:spPr>
        </p:pic>
        <p:sp>
          <p:nvSpPr>
            <p:cNvPr id="72" name="ZoneTexte 71"/>
            <p:cNvSpPr txBox="1"/>
            <p:nvPr/>
          </p:nvSpPr>
          <p:spPr>
            <a:xfrm>
              <a:off x="3207568" y="1818243"/>
              <a:ext cx="249298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Préciser le domaine fonctionnel</a:t>
              </a:r>
            </a:p>
          </p:txBody>
        </p:sp>
      </p:grpSp>
      <p:grpSp>
        <p:nvGrpSpPr>
          <p:cNvPr id="73" name="Groupe 72"/>
          <p:cNvGrpSpPr/>
          <p:nvPr/>
        </p:nvGrpSpPr>
        <p:grpSpPr>
          <a:xfrm>
            <a:off x="3090364" y="4125567"/>
            <a:ext cx="2146685" cy="415498"/>
            <a:chOff x="2996111" y="3571374"/>
            <a:chExt cx="2862247" cy="553996"/>
          </a:xfrm>
        </p:grpSpPr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111" y="3589958"/>
              <a:ext cx="224442" cy="224442"/>
            </a:xfrm>
            <a:prstGeom prst="rect">
              <a:avLst/>
            </a:prstGeom>
          </p:spPr>
        </p:pic>
        <p:sp>
          <p:nvSpPr>
            <p:cNvPr id="75" name="ZoneTexte 74"/>
            <p:cNvSpPr txBox="1"/>
            <p:nvPr/>
          </p:nvSpPr>
          <p:spPr>
            <a:xfrm>
              <a:off x="3220552" y="3571374"/>
              <a:ext cx="2637806" cy="553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chemeClr val="accent4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rPr>
                <a:t>Si possible, préciser les données que je souhaiterai utiliser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6231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n°22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Traitement de ma demande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le responsable DataLab traite ma demande avec les experts DataLab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</a:p>
          <a:p>
            <a:pPr marL="214313" indent="-214313">
              <a:buFontTx/>
              <a:buChar char="-"/>
            </a:pPr>
            <a:endParaRPr lang="fr-FR" sz="105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6" name="Groupe 45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5381632" y="529121"/>
                <a:ext cx="551453" cy="549030"/>
                <a:chOff x="5223318" y="529121"/>
                <a:chExt cx="551453" cy="549030"/>
              </a:xfrm>
            </p:grpSpPr>
            <p:sp>
              <p:nvSpPr>
                <p:cNvPr id="6" name="Ellipse 5"/>
                <p:cNvSpPr/>
                <p:nvPr/>
              </p:nvSpPr>
              <p:spPr>
                <a:xfrm>
                  <a:off x="5223318" y="529121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2" name="Image 31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6039" y="635432"/>
                  <a:ext cx="327273" cy="327273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e 38"/>
              <p:cNvGrpSpPr/>
              <p:nvPr/>
            </p:nvGrpSpPr>
            <p:grpSpPr>
              <a:xfrm>
                <a:off x="4264756" y="529120"/>
                <a:ext cx="551453" cy="549030"/>
                <a:chOff x="3830756" y="529120"/>
                <a:chExt cx="551453" cy="549030"/>
              </a:xfrm>
            </p:grpSpPr>
            <p:sp>
              <p:nvSpPr>
                <p:cNvPr id="5" name="Ellipse 4"/>
                <p:cNvSpPr/>
                <p:nvPr/>
              </p:nvSpPr>
              <p:spPr>
                <a:xfrm>
                  <a:off x="3830756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3" name="Image 3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8981" y="62668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e 40"/>
              <p:cNvGrpSpPr/>
              <p:nvPr/>
            </p:nvGrpSpPr>
            <p:grpSpPr>
              <a:xfrm>
                <a:off x="6498508" y="529122"/>
                <a:ext cx="551453" cy="549030"/>
                <a:chOff x="6615880" y="529122"/>
                <a:chExt cx="551453" cy="549030"/>
              </a:xfrm>
            </p:grpSpPr>
            <p:sp>
              <p:nvSpPr>
                <p:cNvPr id="7" name="Ellipse 6"/>
                <p:cNvSpPr/>
                <p:nvPr/>
              </p:nvSpPr>
              <p:spPr>
                <a:xfrm>
                  <a:off x="6615880" y="529122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5" name="Image 34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157" y="608685"/>
                  <a:ext cx="396000" cy="396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9" name="Ellipse 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6" name="Image 35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oupe 41"/>
              <p:cNvGrpSpPr/>
              <p:nvPr/>
            </p:nvGrpSpPr>
            <p:grpSpPr>
              <a:xfrm>
                <a:off x="7615384" y="532170"/>
                <a:ext cx="551453" cy="549030"/>
                <a:chOff x="8008442" y="532170"/>
                <a:chExt cx="551453" cy="549030"/>
              </a:xfrm>
            </p:grpSpPr>
            <p:sp>
              <p:nvSpPr>
                <p:cNvPr id="8" name="Ellipse 7"/>
                <p:cNvSpPr/>
                <p:nvPr/>
              </p:nvSpPr>
              <p:spPr>
                <a:xfrm>
                  <a:off x="8008442" y="53217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652" y="624828"/>
                  <a:ext cx="348480" cy="348480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Ellipse 28"/>
            <p:cNvSpPr/>
            <p:nvPr/>
          </p:nvSpPr>
          <p:spPr>
            <a:xfrm>
              <a:off x="1202065" y="986685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55" y="1126719"/>
              <a:ext cx="327273" cy="327273"/>
            </a:xfrm>
            <a:prstGeom prst="rect">
              <a:avLst/>
            </a:prstGeom>
          </p:spPr>
        </p:pic>
      </p:grpSp>
      <p:pic>
        <p:nvPicPr>
          <p:cNvPr id="38" name="Imag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199" y="5218465"/>
            <a:ext cx="1691986" cy="698627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 rotWithShape="1">
          <a:blip r:embed="rId10"/>
          <a:srcRect b="-251"/>
          <a:stretch/>
        </p:blipFill>
        <p:spPr>
          <a:xfrm flipH="1">
            <a:off x="355298" y="2148661"/>
            <a:ext cx="2221565" cy="3644390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2929359" y="2753403"/>
            <a:ext cx="311493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Mon responsable DataLab, </a:t>
            </a:r>
            <a: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avec l’aide des experts DataLab,</a:t>
            </a:r>
            <a:r>
              <a:rPr lang="fr-FR" sz="15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étudie </a:t>
            </a:r>
            <a: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ensuite</a:t>
            </a:r>
            <a:r>
              <a:rPr lang="fr-FR" sz="1500" b="1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ma demande d’espace expérimental </a:t>
            </a:r>
            <a: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avec les informations fournies.</a:t>
            </a:r>
          </a:p>
          <a:p>
            <a:pPr algn="ctr"/>
            <a:endParaRPr lang="fr-FR" sz="1500" dirty="0">
              <a:solidFill>
                <a:schemeClr val="accent4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pPr algn="ctr"/>
            <a: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Il revient ensuite vers moi pour me communiquer la validation </a:t>
            </a:r>
            <a:b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</a:br>
            <a:r>
              <a:rPr lang="fr-FR" sz="1500" dirty="0">
                <a:solidFill>
                  <a:schemeClr val="accent4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ou non de ma demande, et les modalités de mise à disposition.</a:t>
            </a:r>
          </a:p>
        </p:txBody>
      </p:sp>
    </p:spTree>
    <p:extLst>
      <p:ext uri="{BB962C8B-B14F-4D97-AF65-F5344CB8AC3E}">
        <p14:creationId xmlns:p14="http://schemas.microsoft.com/office/powerpoint/2010/main" val="3158259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Introduction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grpSp>
        <p:nvGrpSpPr>
          <p:cNvPr id="105" name="Groupe 104"/>
          <p:cNvGrpSpPr/>
          <p:nvPr/>
        </p:nvGrpSpPr>
        <p:grpSpPr>
          <a:xfrm>
            <a:off x="559081" y="1597264"/>
            <a:ext cx="5299520" cy="414060"/>
            <a:chOff x="2691257" y="529120"/>
            <a:chExt cx="7066026" cy="552080"/>
          </a:xfrm>
        </p:grpSpPr>
        <p:sp>
          <p:nvSpPr>
            <p:cNvPr id="106" name="Pentagone 105"/>
            <p:cNvSpPr/>
            <p:nvPr/>
          </p:nvSpPr>
          <p:spPr>
            <a:xfrm>
              <a:off x="2691257" y="667723"/>
              <a:ext cx="7066026" cy="288000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81632" y="529121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4264756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3147880" y="529120"/>
              <a:ext cx="551453" cy="54903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6498508" y="529122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grpSp>
          <p:nvGrpSpPr>
            <p:cNvPr id="111" name="Groupe 110"/>
            <p:cNvGrpSpPr/>
            <p:nvPr/>
          </p:nvGrpSpPr>
          <p:grpSpPr>
            <a:xfrm>
              <a:off x="8732261" y="529120"/>
              <a:ext cx="551453" cy="549030"/>
              <a:chOff x="9401004" y="529120"/>
              <a:chExt cx="551453" cy="549030"/>
            </a:xfrm>
          </p:grpSpPr>
          <p:sp>
            <p:nvSpPr>
              <p:cNvPr id="115" name="Ellipse 114"/>
              <p:cNvSpPr/>
              <p:nvPr/>
            </p:nvSpPr>
            <p:spPr>
              <a:xfrm>
                <a:off x="9401004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466" y="667723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13" name="Ellipse 112"/>
            <p:cNvSpPr/>
            <p:nvPr/>
          </p:nvSpPr>
          <p:spPr>
            <a:xfrm>
              <a:off x="7615384" y="53217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87" y="1675400"/>
            <a:ext cx="243000" cy="243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04" y="1675400"/>
            <a:ext cx="243000" cy="243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18" y="1685636"/>
            <a:ext cx="243000" cy="243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77" y="1684669"/>
            <a:ext cx="220909" cy="220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14" y="1684896"/>
            <a:ext cx="243000" cy="24300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095" y="2453086"/>
            <a:ext cx="1273428" cy="220557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26237" y="4888901"/>
            <a:ext cx="6284494" cy="133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comprends mieux maintenant ce qu’est le DataLab.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J’aimerai approfondir un peu, et mieux appréhender ce que je peux faire sur le DataLab, les services et les capacités offerts, les outils disponibles…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86453" y="2234231"/>
            <a:ext cx="509095" cy="47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Marc</a:t>
            </a:r>
          </a:p>
        </p:txBody>
      </p:sp>
      <p:grpSp>
        <p:nvGrpSpPr>
          <p:cNvPr id="33" name="Groupe 32"/>
          <p:cNvGrpSpPr/>
          <p:nvPr/>
        </p:nvGrpSpPr>
        <p:grpSpPr>
          <a:xfrm flipH="1" flipV="1">
            <a:off x="3617117" y="2369825"/>
            <a:ext cx="278029" cy="233940"/>
            <a:chOff x="6236926" y="6163140"/>
            <a:chExt cx="370705" cy="311920"/>
          </a:xfrm>
        </p:grpSpPr>
        <p:cxnSp>
          <p:nvCxnSpPr>
            <p:cNvPr id="36" name="Connecteur droit 35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flipV="1">
              <a:off x="6236926" y="6473827"/>
              <a:ext cx="13757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382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n°9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Derrière le DataLab, l’apport de la PHG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grpSp>
        <p:nvGrpSpPr>
          <p:cNvPr id="105" name="Groupe 104"/>
          <p:cNvGrpSpPr/>
          <p:nvPr/>
        </p:nvGrpSpPr>
        <p:grpSpPr>
          <a:xfrm>
            <a:off x="559081" y="1597264"/>
            <a:ext cx="5299520" cy="414060"/>
            <a:chOff x="2691257" y="529120"/>
            <a:chExt cx="7066026" cy="552080"/>
          </a:xfrm>
        </p:grpSpPr>
        <p:sp>
          <p:nvSpPr>
            <p:cNvPr id="106" name="Pentagone 105"/>
            <p:cNvSpPr/>
            <p:nvPr/>
          </p:nvSpPr>
          <p:spPr>
            <a:xfrm>
              <a:off x="2691257" y="667723"/>
              <a:ext cx="7066026" cy="288000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81632" y="529121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4264756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3147880" y="529120"/>
              <a:ext cx="551453" cy="54903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6498508" y="529122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grpSp>
          <p:nvGrpSpPr>
            <p:cNvPr id="111" name="Groupe 110"/>
            <p:cNvGrpSpPr/>
            <p:nvPr/>
          </p:nvGrpSpPr>
          <p:grpSpPr>
            <a:xfrm>
              <a:off x="8732261" y="529120"/>
              <a:ext cx="551453" cy="549030"/>
              <a:chOff x="9401004" y="529120"/>
              <a:chExt cx="551453" cy="549030"/>
            </a:xfrm>
          </p:grpSpPr>
          <p:sp>
            <p:nvSpPr>
              <p:cNvPr id="115" name="Ellipse 114"/>
              <p:cNvSpPr/>
              <p:nvPr/>
            </p:nvSpPr>
            <p:spPr>
              <a:xfrm>
                <a:off x="9401004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466" y="667723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13" name="Ellipse 112"/>
            <p:cNvSpPr/>
            <p:nvPr/>
          </p:nvSpPr>
          <p:spPr>
            <a:xfrm>
              <a:off x="7615384" y="53217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87" y="1675400"/>
            <a:ext cx="243000" cy="243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04" y="1675400"/>
            <a:ext cx="243000" cy="243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18" y="1685636"/>
            <a:ext cx="243000" cy="243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77" y="1684669"/>
            <a:ext cx="220909" cy="220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14" y="1684896"/>
            <a:ext cx="243000" cy="243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1977"/>
          <a:stretch/>
        </p:blipFill>
        <p:spPr>
          <a:xfrm>
            <a:off x="8439" y="2339575"/>
            <a:ext cx="1101286" cy="239971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574298" y="2339575"/>
            <a:ext cx="4119641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La Plateforme Hadoop offre des apports forts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plusieurs axes :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281991" y="3090954"/>
            <a:ext cx="1634807" cy="2533169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3002541" y="3090953"/>
            <a:ext cx="1634807" cy="2533169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35" name="Rectangle à coins arrondis 34"/>
          <p:cNvSpPr/>
          <p:nvPr/>
        </p:nvSpPr>
        <p:spPr>
          <a:xfrm>
            <a:off x="4734333" y="3090952"/>
            <a:ext cx="1634807" cy="2533169"/>
          </a:xfrm>
          <a:prstGeom prst="roundRect">
            <a:avLst/>
          </a:prstGeom>
          <a:solidFill>
            <a:schemeClr val="tx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35" y="3275726"/>
            <a:ext cx="324000" cy="324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85" y="3222104"/>
            <a:ext cx="431244" cy="431244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743289" y="3282535"/>
            <a:ext cx="1053197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494618" y="3275726"/>
            <a:ext cx="1053197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Puissance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47" y="3247914"/>
            <a:ext cx="356400" cy="3564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216847" y="3296894"/>
            <a:ext cx="1053197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Fonctions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93293" y="3785090"/>
            <a:ext cx="1600238" cy="106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 puit de données plus large et</a:t>
            </a:r>
            <a:b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plus riche que </a:t>
            </a:r>
            <a:b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ceux disponibles auparavant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25085" y="3785090"/>
            <a:ext cx="1600238" cy="1263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plateforme offrant une puissance de traitement forte : de gros volumes, du temps réel…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756817" y="3785089"/>
            <a:ext cx="1600238" cy="20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offre outillée permettant de tester ou industrialiser de nouveaux algorithmes, d’intégrer de nouvelles fonctions (analyse sémantique, machine learning…) </a:t>
            </a:r>
          </a:p>
        </p:txBody>
      </p:sp>
    </p:spTree>
    <p:extLst>
      <p:ext uri="{BB962C8B-B14F-4D97-AF65-F5344CB8AC3E}">
        <p14:creationId xmlns:p14="http://schemas.microsoft.com/office/powerpoint/2010/main" val="3465011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n°17</a:t>
            </a:r>
            <a:br>
              <a:rPr lang="fr-FR" sz="1500" dirty="0">
                <a:latin typeface="+mn-lt"/>
              </a:rPr>
            </a:br>
            <a:r>
              <a:rPr lang="fr-FR" sz="1500" dirty="0"/>
              <a:t>Possibilités du DataLab</a:t>
            </a:r>
            <a:endParaRPr lang="fr-FR" sz="1500" dirty="0">
              <a:latin typeface="+mn-lt"/>
            </a:endParaRP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119" name="Ellipse 118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grpSp>
            <p:nvGrpSpPr>
              <p:cNvPr id="111" name="Groupe 110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115" name="Ellipse 11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 dirty="0"/>
                </a:p>
              </p:txBody>
            </p:sp>
            <p:pic>
              <p:nvPicPr>
                <p:cNvPr id="116" name="Image 115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</p:grp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649" y="1090866"/>
              <a:ext cx="324000" cy="324000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538" y="1090866"/>
              <a:ext cx="324000" cy="32400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491" y="1104514"/>
              <a:ext cx="324000" cy="324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435" y="1103225"/>
              <a:ext cx="294545" cy="294545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618" y="1103528"/>
              <a:ext cx="324000" cy="324000"/>
            </a:xfrm>
            <a:prstGeom prst="rect">
              <a:avLst/>
            </a:prstGeom>
          </p:spPr>
        </p:pic>
      </p:grpSp>
      <p:pic>
        <p:nvPicPr>
          <p:cNvPr id="35" name="Imag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1977"/>
          <a:stretch/>
        </p:blipFill>
        <p:spPr>
          <a:xfrm>
            <a:off x="8439" y="2339575"/>
            <a:ext cx="1101286" cy="239971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740775" y="2384545"/>
            <a:ext cx="4119641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les exemples d’activités que je peux conduire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un espace DataLab : </a:t>
            </a:r>
          </a:p>
        </p:txBody>
      </p:sp>
      <p:sp>
        <p:nvSpPr>
          <p:cNvPr id="31" name="Rectangle à coins arrondis 30"/>
          <p:cNvSpPr/>
          <p:nvPr/>
        </p:nvSpPr>
        <p:spPr>
          <a:xfrm>
            <a:off x="1211404" y="2985123"/>
            <a:ext cx="2186306" cy="530947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sz="1800" dirty="0">
                <a:solidFill>
                  <a:schemeClr val="bg1"/>
                </a:solidFill>
              </a:rPr>
              <a:t>Modélisation </a:t>
            </a:r>
            <a:br>
              <a:rPr lang="fr-FR" sz="1800" dirty="0">
                <a:solidFill>
                  <a:schemeClr val="bg1"/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de données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33" name="Rectangle à coins arrondis 32"/>
          <p:cNvSpPr/>
          <p:nvPr/>
        </p:nvSpPr>
        <p:spPr>
          <a:xfrm>
            <a:off x="1211404" y="3567756"/>
            <a:ext cx="2186306" cy="530947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sz="1800" dirty="0">
                <a:solidFill>
                  <a:schemeClr val="bg1"/>
                </a:solidFill>
              </a:rPr>
              <a:t>Traitement </a:t>
            </a:r>
            <a:br>
              <a:rPr lang="fr-FR" sz="1800" dirty="0">
                <a:solidFill>
                  <a:schemeClr val="bg1"/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de données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34" name="Rectangle à coins arrondis 33"/>
          <p:cNvSpPr/>
          <p:nvPr/>
        </p:nvSpPr>
        <p:spPr>
          <a:xfrm>
            <a:off x="1211404" y="4150389"/>
            <a:ext cx="2186306" cy="530947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sz="1800" dirty="0">
                <a:solidFill>
                  <a:schemeClr val="bg1"/>
                </a:solidFill>
              </a:rPr>
              <a:t>Prototypage </a:t>
            </a:r>
            <a:br>
              <a:rPr lang="fr-FR" sz="1800" dirty="0">
                <a:solidFill>
                  <a:schemeClr val="bg1"/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de services 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1211404" y="4744263"/>
            <a:ext cx="2186306" cy="530947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fr-FR" sz="1800" dirty="0">
                <a:solidFill>
                  <a:schemeClr val="bg1"/>
                </a:solidFill>
              </a:rPr>
              <a:t>Prototypage </a:t>
            </a:r>
            <a:br>
              <a:rPr lang="fr-FR" sz="1800" dirty="0">
                <a:solidFill>
                  <a:schemeClr val="bg1"/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de restitution </a:t>
            </a:r>
            <a:endParaRPr lang="fr-FR" sz="1800" b="1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11" y="3053054"/>
            <a:ext cx="392040" cy="3920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11" y="3642967"/>
            <a:ext cx="391500" cy="3915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11" y="4826687"/>
            <a:ext cx="391500" cy="391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11" y="4220111"/>
            <a:ext cx="391500" cy="3915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460919" y="4938334"/>
            <a:ext cx="2031860" cy="252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05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009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Cela peut être des images</a:t>
            </a:r>
          </a:p>
        </p:txBody>
      </p:sp>
      <p:pic>
        <p:nvPicPr>
          <p:cNvPr id="2050" name="Picture 2" descr="/// Petite explication de ce qu'on voit sur l'image ? /// (crédits : 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904656" cy="471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933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n°20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Catalogue d’outils disponibles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en tout premier l’image de Noé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premier bloc de texte en partant du haut de l’écran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le second bloc de texte 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les icônes de chaque produit 1 par 1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enfin après une légère pause le dernier bloc de texte en bas de l’écran.</a:t>
            </a:r>
          </a:p>
        </p:txBody>
      </p:sp>
      <p:grpSp>
        <p:nvGrpSpPr>
          <p:cNvPr id="105" name="Groupe 104"/>
          <p:cNvGrpSpPr/>
          <p:nvPr/>
        </p:nvGrpSpPr>
        <p:grpSpPr>
          <a:xfrm>
            <a:off x="559081" y="1597264"/>
            <a:ext cx="5299520" cy="414060"/>
            <a:chOff x="2691257" y="529120"/>
            <a:chExt cx="7066026" cy="552080"/>
          </a:xfrm>
        </p:grpSpPr>
        <p:sp>
          <p:nvSpPr>
            <p:cNvPr id="106" name="Pentagone 105"/>
            <p:cNvSpPr/>
            <p:nvPr/>
          </p:nvSpPr>
          <p:spPr>
            <a:xfrm>
              <a:off x="2691257" y="667723"/>
              <a:ext cx="7066026" cy="288000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81632" y="529121"/>
              <a:ext cx="551453" cy="54903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4264756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3147880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6498508" y="529122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grpSp>
          <p:nvGrpSpPr>
            <p:cNvPr id="111" name="Groupe 110"/>
            <p:cNvGrpSpPr/>
            <p:nvPr/>
          </p:nvGrpSpPr>
          <p:grpSpPr>
            <a:xfrm>
              <a:off x="8732261" y="529120"/>
              <a:ext cx="551453" cy="549030"/>
              <a:chOff x="9401004" y="529120"/>
              <a:chExt cx="551453" cy="549030"/>
            </a:xfrm>
          </p:grpSpPr>
          <p:sp>
            <p:nvSpPr>
              <p:cNvPr id="115" name="Ellipse 114"/>
              <p:cNvSpPr/>
              <p:nvPr/>
            </p:nvSpPr>
            <p:spPr>
              <a:xfrm>
                <a:off x="9401004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466" y="667723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13" name="Ellipse 112"/>
            <p:cNvSpPr/>
            <p:nvPr/>
          </p:nvSpPr>
          <p:spPr>
            <a:xfrm>
              <a:off x="7615384" y="53217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87" y="1675400"/>
            <a:ext cx="243000" cy="243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04" y="1675400"/>
            <a:ext cx="243000" cy="243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18" y="1685636"/>
            <a:ext cx="243000" cy="243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77" y="1684669"/>
            <a:ext cx="220909" cy="220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14" y="1684896"/>
            <a:ext cx="243000" cy="243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195557" y="2312956"/>
            <a:ext cx="5196165" cy="133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Noé m’indique qu’un catalogue d’outils communautaires est disponible pour déploiement sur les espaces DataLab.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fr-FR" sz="1800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1977"/>
          <a:stretch/>
        </p:blipFill>
        <p:spPr>
          <a:xfrm>
            <a:off x="8439" y="2339575"/>
            <a:ext cx="1101286" cy="23997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35415" y="3097808"/>
            <a:ext cx="3916457" cy="367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outils suivants sont disponibles :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4755279" y="3498904"/>
            <a:ext cx="1539831" cy="840869"/>
            <a:chOff x="6311344" y="3986656"/>
            <a:chExt cx="2053108" cy="1121159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6311344" y="3986656"/>
              <a:ext cx="2053108" cy="11211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8"/>
            <a:stretch/>
          </p:blipFill>
          <p:spPr>
            <a:xfrm>
              <a:off x="6737125" y="4118644"/>
              <a:ext cx="1201547" cy="857182"/>
            </a:xfrm>
            <a:prstGeom prst="rect">
              <a:avLst/>
            </a:prstGeom>
          </p:spPr>
        </p:pic>
      </p:grpSp>
      <p:grpSp>
        <p:nvGrpSpPr>
          <p:cNvPr id="10" name="Groupe 9"/>
          <p:cNvGrpSpPr/>
          <p:nvPr/>
        </p:nvGrpSpPr>
        <p:grpSpPr>
          <a:xfrm>
            <a:off x="1323327" y="3498904"/>
            <a:ext cx="1539831" cy="840869"/>
            <a:chOff x="1735408" y="3986656"/>
            <a:chExt cx="2053108" cy="1121159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1735408" y="3986656"/>
              <a:ext cx="2053108" cy="11211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962" y="4097235"/>
              <a:ext cx="900000" cy="900000"/>
            </a:xfrm>
            <a:prstGeom prst="rect">
              <a:avLst/>
            </a:prstGeom>
          </p:spPr>
        </p:pic>
      </p:grpSp>
      <p:grpSp>
        <p:nvGrpSpPr>
          <p:cNvPr id="8" name="Groupe 7"/>
          <p:cNvGrpSpPr/>
          <p:nvPr/>
        </p:nvGrpSpPr>
        <p:grpSpPr>
          <a:xfrm>
            <a:off x="2992143" y="3498904"/>
            <a:ext cx="1634151" cy="840869"/>
            <a:chOff x="3824998" y="3986656"/>
            <a:chExt cx="2178868" cy="1121159"/>
          </a:xfrm>
        </p:grpSpPr>
        <p:sp>
          <p:nvSpPr>
            <p:cNvPr id="33" name="Rectangle à coins arrondis 32"/>
            <p:cNvSpPr/>
            <p:nvPr/>
          </p:nvSpPr>
          <p:spPr>
            <a:xfrm>
              <a:off x="3824998" y="3986656"/>
              <a:ext cx="2178868" cy="11211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 dirty="0"/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9310" y="4097235"/>
              <a:ext cx="1690245" cy="900000"/>
            </a:xfrm>
            <a:prstGeom prst="rect">
              <a:avLst/>
            </a:prstGeom>
          </p:spPr>
        </p:pic>
      </p:grpSp>
      <p:pic>
        <p:nvPicPr>
          <p:cNvPr id="38" name="Imag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50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n°4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la photo de famille !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8153" y="2149189"/>
            <a:ext cx="6293047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me présente les profils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d’experts qui l’accompagnent dans sa tâche :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98806" y="5380010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1430260" y="2871281"/>
            <a:ext cx="3833075" cy="2321499"/>
            <a:chOff x="1290034" y="2954428"/>
            <a:chExt cx="5110766" cy="3095332"/>
          </a:xfrm>
        </p:grpSpPr>
        <p:grpSp>
          <p:nvGrpSpPr>
            <p:cNvPr id="4" name="Groupe 3"/>
            <p:cNvGrpSpPr/>
            <p:nvPr/>
          </p:nvGrpSpPr>
          <p:grpSpPr>
            <a:xfrm>
              <a:off x="1639152" y="2954428"/>
              <a:ext cx="4761648" cy="3095332"/>
              <a:chOff x="1639152" y="2954428"/>
              <a:chExt cx="4761648" cy="3095332"/>
            </a:xfrm>
          </p:grpSpPr>
          <p:pic>
            <p:nvPicPr>
              <p:cNvPr id="37" name="Image 36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 r="-26120"/>
              <a:stretch/>
            </p:blipFill>
            <p:spPr>
              <a:xfrm>
                <a:off x="1639152" y="2954428"/>
                <a:ext cx="4761648" cy="2922223"/>
              </a:xfrm>
              <a:prstGeom prst="rect">
                <a:avLst/>
              </a:prstGeom>
            </p:spPr>
          </p:pic>
          <p:pic>
            <p:nvPicPr>
              <p:cNvPr id="38" name="Image 37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260"/>
              <a:stretch/>
            </p:blipFill>
            <p:spPr>
              <a:xfrm>
                <a:off x="5413244" y="2959065"/>
                <a:ext cx="781934" cy="3090695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290034" y="3561999"/>
              <a:ext cx="456623" cy="3886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</p:grpSp>
      <p:cxnSp>
        <p:nvCxnSpPr>
          <p:cNvPr id="14" name="Connecteur droit 13"/>
          <p:cNvCxnSpPr/>
          <p:nvPr/>
        </p:nvCxnSpPr>
        <p:spPr>
          <a:xfrm flipV="1">
            <a:off x="2345631" y="5073185"/>
            <a:ext cx="232515" cy="45565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141918" y="5527913"/>
            <a:ext cx="2080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6"/>
          <a:srcRect l="20444"/>
          <a:stretch/>
        </p:blipFill>
        <p:spPr>
          <a:xfrm flipH="1">
            <a:off x="831322" y="3114015"/>
            <a:ext cx="779960" cy="2015299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008657" y="5319823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4746476" y="5238267"/>
            <a:ext cx="326438" cy="240499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2551392" y="5322080"/>
            <a:ext cx="1181690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Responsable DataLab</a:t>
            </a:r>
          </a:p>
        </p:txBody>
      </p:sp>
      <p:grpSp>
        <p:nvGrpSpPr>
          <p:cNvPr id="59" name="Groupe 58"/>
          <p:cNvGrpSpPr/>
          <p:nvPr/>
        </p:nvGrpSpPr>
        <p:grpSpPr>
          <a:xfrm>
            <a:off x="3724011" y="5069473"/>
            <a:ext cx="402524" cy="389603"/>
            <a:chOff x="6099805" y="5955590"/>
            <a:chExt cx="536698" cy="519471"/>
          </a:xfrm>
        </p:grpSpPr>
        <p:cxnSp>
          <p:nvCxnSpPr>
            <p:cNvPr id="60" name="Connecteur droit 59"/>
            <p:cNvCxnSpPr/>
            <p:nvPr/>
          </p:nvCxnSpPr>
          <p:spPr>
            <a:xfrm flipV="1">
              <a:off x="6371423" y="5955590"/>
              <a:ext cx="265080" cy="51947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193933" y="4527566"/>
            <a:ext cx="701387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901644" y="4567471"/>
            <a:ext cx="290146" cy="106121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e 66"/>
          <p:cNvGrpSpPr/>
          <p:nvPr/>
        </p:nvGrpSpPr>
        <p:grpSpPr>
          <a:xfrm rot="10800000" flipH="1">
            <a:off x="1284844" y="2889520"/>
            <a:ext cx="592853" cy="307361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/>
          <p:cNvSpPr/>
          <p:nvPr/>
        </p:nvSpPr>
        <p:spPr>
          <a:xfrm>
            <a:off x="150850" y="2731757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5749906" y="2342191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Analyst</a:t>
            </a:r>
          </a:p>
        </p:txBody>
      </p:sp>
      <p:grpSp>
        <p:nvGrpSpPr>
          <p:cNvPr id="90" name="Groupe 89"/>
          <p:cNvGrpSpPr/>
          <p:nvPr/>
        </p:nvGrpSpPr>
        <p:grpSpPr>
          <a:xfrm flipH="1" flipV="1">
            <a:off x="5457405" y="2607824"/>
            <a:ext cx="301216" cy="329124"/>
            <a:chOff x="6099805" y="6036228"/>
            <a:chExt cx="401621" cy="438832"/>
          </a:xfrm>
        </p:grpSpPr>
        <p:cxnSp>
          <p:nvCxnSpPr>
            <p:cNvPr id="91" name="Connecteur droit 90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e 86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88" name="Groupe 8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98" name="Pentagone 97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103" name="Groupe 10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105" name="Ellipse 10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106" name="Image 10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104" name="Ellipse 10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93" name="Image 9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94" name="Image 9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95" name="Image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97" name="Image 96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316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581" y="2884088"/>
            <a:ext cx="4430652" cy="2318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n°5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le Data Scientist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008657" y="5319823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4746476" y="5238267"/>
            <a:ext cx="326438" cy="240499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82695" r="2288"/>
          <a:stretch/>
        </p:blipFill>
        <p:spPr>
          <a:xfrm>
            <a:off x="4493521" y="2884088"/>
            <a:ext cx="665328" cy="2318205"/>
          </a:xfrm>
          <a:prstGeom prst="rect">
            <a:avLst/>
          </a:prstGeom>
        </p:spPr>
      </p:pic>
      <p:pic>
        <p:nvPicPr>
          <p:cNvPr id="95" name="Image 94"/>
          <p:cNvPicPr>
            <a:picLocks noChangeAspect="1"/>
          </p:cNvPicPr>
          <p:nvPr/>
        </p:nvPicPr>
        <p:blipFill rotWithShape="1">
          <a:blip r:embed="rId3"/>
          <a:srcRect l="79229" t="56069" r="16150"/>
          <a:stretch/>
        </p:blipFill>
        <p:spPr>
          <a:xfrm>
            <a:off x="4339983" y="4183892"/>
            <a:ext cx="204718" cy="1018401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35522" y="4483126"/>
            <a:ext cx="4203511" cy="972842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Le </a:t>
            </a:r>
            <a:r>
              <a:rPr lang="fr-FR" sz="1800" b="1" dirty="0"/>
              <a:t>DATA SCIENTIST </a:t>
            </a:r>
            <a:r>
              <a:rPr lang="fr-FR" sz="1800" dirty="0"/>
              <a:t>met au point les modèles de traitement des données et de production d’indicateurs </a:t>
            </a:r>
            <a:endParaRPr lang="fr-FR" sz="1800" b="1" dirty="0"/>
          </a:p>
        </p:txBody>
      </p:sp>
      <p:grpSp>
        <p:nvGrpSpPr>
          <p:cNvPr id="33" name="Groupe 32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4" name="Groupe 33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5" name="Groupe 4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2" name="Ellipse 5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3" name="Image 52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6" name="Ellipse 4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460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5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0053" y="2884088"/>
            <a:ext cx="4430652" cy="2318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n°6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le Data Steward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98806" y="5380010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2345631" y="5073185"/>
            <a:ext cx="232515" cy="45565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141918" y="5527913"/>
            <a:ext cx="20807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33945" r="52655"/>
          <a:stretch/>
        </p:blipFill>
        <p:spPr>
          <a:xfrm>
            <a:off x="2354234" y="2884088"/>
            <a:ext cx="593678" cy="2318205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3527164" y="4129135"/>
            <a:ext cx="2822322" cy="1542397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Le </a:t>
            </a:r>
            <a:r>
              <a:rPr lang="fr-FR" sz="1800" b="1" dirty="0"/>
              <a:t>DATA STEWARD </a:t>
            </a:r>
            <a:r>
              <a:rPr lang="fr-FR" sz="1800" dirty="0"/>
              <a:t>vous accompagne sur l’organisation et </a:t>
            </a:r>
            <a:br>
              <a:rPr lang="fr-FR" sz="1800" dirty="0"/>
            </a:br>
            <a:r>
              <a:rPr lang="fr-FR" sz="1800" dirty="0"/>
              <a:t>la gestion des données </a:t>
            </a:r>
            <a:br>
              <a:rPr lang="fr-FR" sz="1800" dirty="0"/>
            </a:br>
            <a:r>
              <a:rPr lang="fr-FR" sz="1800" dirty="0"/>
              <a:t>dans le DataLake. Il vous guide pour identifier les données disponibles pour vos besoins.</a:t>
            </a:r>
            <a:endParaRPr lang="fr-FR" sz="1800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6" name="Groupe 4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5" name="Ellipse 5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6" name="Image 55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2" name="Ellipse 51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938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817" y="2884088"/>
            <a:ext cx="4430652" cy="2318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n°7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40614" y="2731757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19857" r="65357"/>
          <a:stretch/>
        </p:blipFill>
        <p:spPr>
          <a:xfrm>
            <a:off x="1719614" y="2884088"/>
            <a:ext cx="655092" cy="2318205"/>
          </a:xfrm>
          <a:prstGeom prst="rect">
            <a:avLst/>
          </a:prstGeom>
        </p:spPr>
      </p:pic>
      <p:grpSp>
        <p:nvGrpSpPr>
          <p:cNvPr id="67" name="Groupe 66"/>
          <p:cNvGrpSpPr/>
          <p:nvPr/>
        </p:nvGrpSpPr>
        <p:grpSpPr>
          <a:xfrm rot="10800000" flipH="1">
            <a:off x="1274608" y="2889520"/>
            <a:ext cx="592853" cy="307361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à coins arrondis 52"/>
          <p:cNvSpPr/>
          <p:nvPr/>
        </p:nvSpPr>
        <p:spPr>
          <a:xfrm>
            <a:off x="2794379" y="4231495"/>
            <a:ext cx="3555107" cy="1364942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Le </a:t>
            </a:r>
            <a:r>
              <a:rPr lang="fr-FR" sz="1800" b="1" dirty="0"/>
              <a:t>DATA ENGINEER </a:t>
            </a:r>
            <a:r>
              <a:rPr lang="fr-FR" sz="1800" dirty="0"/>
              <a:t>prépare les données </a:t>
            </a:r>
            <a:br>
              <a:rPr lang="fr-FR" sz="1800" dirty="0"/>
            </a:br>
            <a:r>
              <a:rPr lang="fr-FR" sz="1800" dirty="0"/>
              <a:t>pour vos besoins d’analyse ou opérationnels.</a:t>
            </a:r>
            <a:br>
              <a:rPr lang="fr-FR" sz="1800" dirty="0"/>
            </a:br>
            <a:r>
              <a:rPr lang="fr-FR" sz="1800" dirty="0"/>
              <a:t> Il met en place les espaces DataLab et DataSpace ainsi que l’ensemble des traitements associés </a:t>
            </a:r>
            <a:r>
              <a:rPr lang="fr-FR" sz="1800" i="1" dirty="0"/>
              <a:t>(désensibilisation, industrialisation…).</a:t>
            </a:r>
            <a:endParaRPr lang="fr-FR" sz="1800" b="1" i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961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817" y="2884088"/>
            <a:ext cx="4430652" cy="2318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n°8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479092" y="3868059"/>
            <a:ext cx="4072436" cy="1257530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Le </a:t>
            </a:r>
            <a:r>
              <a:rPr lang="fr-FR" sz="1800" b="1" dirty="0"/>
              <a:t>DATA ANALYST </a:t>
            </a:r>
            <a:r>
              <a:rPr lang="fr-FR" sz="1800" dirty="0"/>
              <a:t>industrialise </a:t>
            </a:r>
            <a:br>
              <a:rPr lang="fr-FR" sz="1800" dirty="0"/>
            </a:br>
            <a:r>
              <a:rPr lang="fr-FR" sz="1800" dirty="0"/>
              <a:t>des modèles de traitement des données et </a:t>
            </a:r>
            <a:br>
              <a:rPr lang="fr-FR" sz="1800" dirty="0"/>
            </a:br>
            <a:r>
              <a:rPr lang="fr-FR" sz="1800" dirty="0"/>
              <a:t>développe les écrans de restitutions </a:t>
            </a:r>
            <a:br>
              <a:rPr lang="fr-FR" sz="1800" dirty="0"/>
            </a:br>
            <a:r>
              <a:rPr lang="fr-FR" sz="1800" dirty="0"/>
              <a:t>des données et indicateurs.</a:t>
            </a:r>
            <a:endParaRPr lang="fr-FR" sz="18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4156506" y="2440557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33" name="Groupe 32"/>
          <p:cNvGrpSpPr/>
          <p:nvPr/>
        </p:nvGrpSpPr>
        <p:grpSpPr>
          <a:xfrm flipV="1">
            <a:off x="5212445" y="2589532"/>
            <a:ext cx="301216" cy="329124"/>
            <a:chOff x="6099805" y="6036228"/>
            <a:chExt cx="401621" cy="438832"/>
          </a:xfrm>
        </p:grpSpPr>
        <p:cxnSp>
          <p:nvCxnSpPr>
            <p:cNvPr id="34" name="Connecteur droit 33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54" name="Groupe 5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7" name="Image 56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5" name="Ellipse 5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48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3903" y="2929768"/>
            <a:ext cx="937196" cy="19898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0053" y="2884088"/>
            <a:ext cx="4430652" cy="2318205"/>
          </a:xfrm>
          <a:prstGeom prst="rect">
            <a:avLst/>
          </a:prstGeom>
        </p:spPr>
      </p:pic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-1169" r="81531"/>
          <a:stretch/>
        </p:blipFill>
        <p:spPr>
          <a:xfrm>
            <a:off x="798389" y="2884088"/>
            <a:ext cx="870045" cy="2318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n°9	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L’équipe DataLab – le Chief Data Management </a:t>
            </a:r>
            <a:r>
              <a:rPr lang="fr-FR" sz="1500" dirty="0" err="1">
                <a:latin typeface="+mn-lt"/>
              </a:rPr>
              <a:t>Officer</a:t>
            </a:r>
            <a:r>
              <a:rPr lang="fr-FR" sz="1500" dirty="0">
                <a:latin typeface="+mn-lt"/>
              </a:rPr>
              <a:t> 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34" y="5223488"/>
            <a:ext cx="1689112" cy="69834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91250" y="4527566"/>
            <a:ext cx="704071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901644" y="4567471"/>
            <a:ext cx="290146" cy="106121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à coins arrondis 87"/>
          <p:cNvSpPr/>
          <p:nvPr/>
        </p:nvSpPr>
        <p:spPr>
          <a:xfrm>
            <a:off x="2078253" y="3412001"/>
            <a:ext cx="4203511" cy="1038022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Le </a:t>
            </a:r>
            <a:r>
              <a:rPr lang="fr-FR" sz="1800" b="1" dirty="0"/>
              <a:t>CHIEF DATA MANAGEMENT OFFICER </a:t>
            </a:r>
            <a:r>
              <a:rPr lang="fr-FR" sz="1800" dirty="0"/>
              <a:t>est responsable de la mise en œuvre et du respect des règles de gestion des données</a:t>
            </a:r>
            <a:r>
              <a:rPr lang="fr-FR" sz="1800" i="1" dirty="0"/>
              <a:t> (sécurité, conformité, réglementaire…)</a:t>
            </a:r>
            <a:r>
              <a:rPr lang="fr-FR" sz="1800" dirty="0"/>
              <a:t>.</a:t>
            </a:r>
            <a:endParaRPr lang="fr-FR" sz="1800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636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n°10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Le déclic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1"/>
            <a:ext cx="249599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Tout d’abord, affichage de l’utilisateur et de son bureau 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affichage de la bulle et de l’ampoule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Et affichage du texte 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416" y="2207416"/>
            <a:ext cx="3103580" cy="3325265"/>
          </a:xfrm>
          <a:prstGeom prst="rect">
            <a:avLst/>
          </a:prstGeom>
        </p:spPr>
      </p:pic>
      <p:sp>
        <p:nvSpPr>
          <p:cNvPr id="89" name="Pensées 88"/>
          <p:cNvSpPr/>
          <p:nvPr/>
        </p:nvSpPr>
        <p:spPr>
          <a:xfrm>
            <a:off x="2274801" y="2429390"/>
            <a:ext cx="1306763" cy="881705"/>
          </a:xfrm>
          <a:prstGeom prst="cloudCallout">
            <a:avLst>
              <a:gd name="adj1" fmla="val -91354"/>
              <a:gd name="adj2" fmla="val 32522"/>
            </a:avLst>
          </a:prstGeom>
          <a:solidFill>
            <a:srgbClr val="FFFFFF"/>
          </a:solidFill>
          <a:ln>
            <a:solidFill>
              <a:srgbClr val="714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0" name="Image 8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7446" y="2602564"/>
            <a:ext cx="515210" cy="51521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3412245" y="3311095"/>
            <a:ext cx="2737609" cy="1849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idée me vient à l’esprit,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elle pourrait répondre à un besoin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j’ai depuis quelques mois.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9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n°16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Intervention du CDMO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635" y="4966591"/>
            <a:ext cx="6289744" cy="12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partage mon besoin avec le CDMO </a:t>
            </a:r>
            <a:b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que celui-ci puisse étudier et valider la conformité de mon besoin.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38101" y="2027542"/>
            <a:ext cx="2482811" cy="2720576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4" name="Pentagone 33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39" name="Groupe 38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1" name="Ellipse 40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2" name="Image 4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0" name="Ellipse 39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7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n°17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Que valide le CDMO ?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456711" y="1416801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635" y="4966591"/>
            <a:ext cx="6289744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CDMO va contrôler que mon besoin est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conforme avec les règles de sécurité, la réglementation, la politique d’usage des données dans le groupe…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0534" r="45499"/>
          <a:stretch/>
        </p:blipFill>
        <p:spPr>
          <a:xfrm flipH="1">
            <a:off x="2629764" y="2144785"/>
            <a:ext cx="1091623" cy="272057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236">
            <a:off x="3380768" y="2519660"/>
            <a:ext cx="359370" cy="35937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2731">
            <a:off x="2517973" y="3066464"/>
            <a:ext cx="270000" cy="27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09">
            <a:off x="3608672" y="3328562"/>
            <a:ext cx="270000" cy="270000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brut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contenu de </a:t>
            </a:r>
            <a:r>
              <a:rPr lang="fr-FR" dirty="0" err="1"/>
              <a:t>wikipedia</a:t>
            </a:r>
            <a:endParaRPr lang="fr-FR" dirty="0"/>
          </a:p>
          <a:p>
            <a:r>
              <a:rPr lang="fr-FR" dirty="0"/>
              <a:t>Les ouvres complètes de Victor Hugo</a:t>
            </a:r>
          </a:p>
        </p:txBody>
      </p:sp>
    </p:spTree>
    <p:extLst>
      <p:ext uri="{BB962C8B-B14F-4D97-AF65-F5344CB8AC3E}">
        <p14:creationId xmlns:p14="http://schemas.microsoft.com/office/powerpoint/2010/main" val="1348094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n°18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Validation de la conformité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4634" y="4729326"/>
            <a:ext cx="6289744" cy="2145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fois l’analyse menée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, le CMDO prévient </a:t>
            </a:r>
            <a:b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de la conformité de mon besoin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indique les traitements des données qui peuvent être nécessaire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garantir cette conformité (désensibilisation, cryptage…)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1" y="2027542"/>
            <a:ext cx="2482811" cy="2720576"/>
          </a:xfrm>
          <a:prstGeom prst="rect">
            <a:avLst/>
          </a:prstGeom>
        </p:spPr>
      </p:pic>
      <p:cxnSp>
        <p:nvCxnSpPr>
          <p:cNvPr id="28" name="Connecteur droit 27"/>
          <p:cNvCxnSpPr/>
          <p:nvPr/>
        </p:nvCxnSpPr>
        <p:spPr>
          <a:xfrm>
            <a:off x="2172409" y="2967090"/>
            <a:ext cx="420094" cy="21154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39" y="2266614"/>
            <a:ext cx="1143099" cy="1019645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7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n°19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Qualification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477" y="2196466"/>
            <a:ext cx="6289744" cy="1849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qualifie plus fortement mon besoin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préciser les besoins en termes de données (périmètre, préparation, validation)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mais aussi en termes d’outillage et permettre la mise en place de mon DataLab.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>
            <a:off x="2658183" y="3017530"/>
            <a:ext cx="1135454" cy="2720576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8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n°20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tout d’abord le texte en haut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l’image avec les deux personnages  et la légende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droite de l’écran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477" y="2196467"/>
            <a:ext cx="6289744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0037" y="3353169"/>
            <a:ext cx="881052" cy="209249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3"/>
          <a:srcRect l="54267"/>
          <a:stretch/>
        </p:blipFill>
        <p:spPr>
          <a:xfrm>
            <a:off x="2658183" y="3017530"/>
            <a:ext cx="1135454" cy="272057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1717247" y="4839326"/>
            <a:ext cx="382129" cy="18329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2099375" y="4839326"/>
            <a:ext cx="588461" cy="18329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732431" y="3106449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36" name="Groupe 35"/>
          <p:cNvGrpSpPr/>
          <p:nvPr/>
        </p:nvGrpSpPr>
        <p:grpSpPr>
          <a:xfrm flipH="1" flipV="1">
            <a:off x="1337310" y="3252210"/>
            <a:ext cx="380870" cy="233940"/>
            <a:chOff x="6099805" y="6163140"/>
            <a:chExt cx="507826" cy="311920"/>
          </a:xfrm>
        </p:grpSpPr>
        <p:cxnSp>
          <p:nvCxnSpPr>
            <p:cNvPr id="37" name="Connecteur droit 36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3938834" y="3484762"/>
            <a:ext cx="2302002" cy="2441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données déjà disponibles dans le DataLake et pouvant servir pour couvrir mon besoin.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5" name="Groupe 3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55" name="Groupe 5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7" name="Ellipse 56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6" name="Ellipse 5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11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n°21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Garder le texte en haut afficher de l’écran précédent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l’image avec les trois personnages  et la légende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gauche de l’écran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4477" y="2196467"/>
            <a:ext cx="6289744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 flipH="1">
            <a:off x="2658183" y="3017530"/>
            <a:ext cx="1135454" cy="272057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3793380" y="4838234"/>
            <a:ext cx="382129" cy="18329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4175509" y="4838234"/>
            <a:ext cx="588461" cy="183294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06315" y="3571409"/>
            <a:ext cx="2553974" cy="3034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Scientists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Analysts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réutilisations possibles de traitements déjà conçus ou le rapprochement avec un besoin déjà existant.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87" y="4061077"/>
            <a:ext cx="840266" cy="1784073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5"/>
          <a:srcRect l="82695" r="2288"/>
          <a:stretch/>
        </p:blipFill>
        <p:spPr>
          <a:xfrm>
            <a:off x="4409554" y="3106450"/>
            <a:ext cx="536074" cy="1867844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5"/>
          <a:srcRect l="79229" t="56069" r="16150"/>
          <a:stretch/>
        </p:blipFill>
        <p:spPr>
          <a:xfrm>
            <a:off x="4256016" y="4153739"/>
            <a:ext cx="164947" cy="82055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222798" y="2913832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4827677" y="3059593"/>
            <a:ext cx="380870" cy="233940"/>
            <a:chOff x="6099805" y="6163140"/>
            <a:chExt cx="507826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3502633" y="5513027"/>
            <a:ext cx="1181690" cy="66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4619603" y="5370482"/>
            <a:ext cx="423117" cy="315870"/>
            <a:chOff x="6099805" y="6053901"/>
            <a:chExt cx="564156" cy="421160"/>
          </a:xfrm>
        </p:grpSpPr>
        <p:cxnSp>
          <p:nvCxnSpPr>
            <p:cNvPr id="57" name="Connecteur droit 56"/>
            <p:cNvCxnSpPr/>
            <p:nvPr/>
          </p:nvCxnSpPr>
          <p:spPr>
            <a:xfrm flipV="1">
              <a:off x="6371422" y="6053901"/>
              <a:ext cx="292539" cy="42116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42" name="Groupe 41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1" name="Pentagone 6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66" name="Groupe 6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8" name="Ellipse 67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7" name="Ellipse 66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70" name="Imag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69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n°22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Choix des outils à mettre à disposition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65442" y="4768297"/>
            <a:ext cx="5717950" cy="2145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parcourons le catalogue des outils communautaires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identifier ceux qui sont pertinents pour mon besoin. Le responsable me propose de mobiliser un Data </a:t>
            </a:r>
            <a:r>
              <a:rPr lang="fr-FR" sz="1800" dirty="0" err="1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Engineer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pour approfondir la capacité à utiliser un de mes outils habituels avec mon espace DataLab (exemple : tableur)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36" y="2935934"/>
            <a:ext cx="2694161" cy="1647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634" y="2217844"/>
            <a:ext cx="6209016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Afin de finaliser la qualification de mon besoin,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identifions ensemble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outils nécessaires à mon expérimentation.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28" name="Groupe 2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2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n°24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Création de l’espace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3930" y="2714625"/>
            <a:ext cx="3886200" cy="328612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328749" y="4597143"/>
            <a:ext cx="1181690" cy="275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43" name="Groupe 42"/>
          <p:cNvGrpSpPr/>
          <p:nvPr/>
        </p:nvGrpSpPr>
        <p:grpSpPr>
          <a:xfrm flipV="1">
            <a:off x="2386428" y="4726169"/>
            <a:ext cx="380870" cy="233940"/>
            <a:chOff x="6099805" y="6163140"/>
            <a:chExt cx="507826" cy="311920"/>
          </a:xfrm>
        </p:grpSpPr>
        <p:cxnSp>
          <p:nvCxnSpPr>
            <p:cNvPr id="44" name="Connecteur droit 4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5309451" y="3209095"/>
            <a:ext cx="1114928" cy="47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5136655" y="3350177"/>
            <a:ext cx="231037" cy="233940"/>
            <a:chOff x="6299582" y="6163140"/>
            <a:chExt cx="308049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6299582" y="6473827"/>
              <a:ext cx="776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265699" y="2631467"/>
            <a:ext cx="3465026" cy="155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transmet ensuite toutes les informations sur mon besoin aux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et Data Engineer 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39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n°25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Mise à disposition des données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3930" y="2714625"/>
            <a:ext cx="3886200" cy="328612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328749" y="4597143"/>
            <a:ext cx="1181690" cy="275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43" name="Groupe 42"/>
          <p:cNvGrpSpPr/>
          <p:nvPr/>
        </p:nvGrpSpPr>
        <p:grpSpPr>
          <a:xfrm flipV="1">
            <a:off x="2386428" y="4726169"/>
            <a:ext cx="380870" cy="233940"/>
            <a:chOff x="6099805" y="6163140"/>
            <a:chExt cx="507826" cy="311920"/>
          </a:xfrm>
        </p:grpSpPr>
        <p:cxnSp>
          <p:nvCxnSpPr>
            <p:cNvPr id="44" name="Connecteur droit 4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5309451" y="3209095"/>
            <a:ext cx="1114928" cy="473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5136655" y="3350177"/>
            <a:ext cx="231037" cy="233940"/>
            <a:chOff x="6299582" y="6163140"/>
            <a:chExt cx="308049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6299582" y="6473827"/>
              <a:ext cx="776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83038" y="2411726"/>
            <a:ext cx="3623962" cy="281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Data Engineers créent mon espace DataLab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Ils travaillent avec les Data Stewards pour mettre les données à disposition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celui-ci en prenant le soin de mettre en place les traitements nécessaire pour respecter les demandes du CDMO.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5" name="Groupe 3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1" name="Pentagone 4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5" name="Ellipse 5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60" name="Groupe 5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63" name="Image 62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1" name="Ellipse 6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6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64" name="Imag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770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n°26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Installation et paramétrage des outils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en premier lieu le ruban violet complet avec l’icône de caddie et le texte associé, ainsi que le personnage Data Engineer,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le texte d’information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flèche gris et l’icône rouage puis l’image « Marc’s LAB »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2"/>
          <a:srcRect l="19857" r="65357"/>
          <a:stretch/>
        </p:blipFill>
        <p:spPr>
          <a:xfrm>
            <a:off x="892457" y="3524702"/>
            <a:ext cx="655092" cy="231820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506" y="3800674"/>
            <a:ext cx="1784292" cy="1995392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-310136" y="2347067"/>
            <a:ext cx="3040478" cy="1269455"/>
            <a:chOff x="-876580" y="2074551"/>
            <a:chExt cx="4053970" cy="1692607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-876580" y="2074673"/>
              <a:ext cx="3950643" cy="614841"/>
            </a:xfrm>
            <a:prstGeom prst="roundRect">
              <a:avLst>
                <a:gd name="adj" fmla="val 3554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5" name="Rectangle à coins arrondis 54"/>
            <p:cNvSpPr/>
            <p:nvPr/>
          </p:nvSpPr>
          <p:spPr>
            <a:xfrm rot="16200000">
              <a:off x="2310364" y="2430910"/>
              <a:ext cx="1120060" cy="40734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7" name="Rectangle à coins arrondis 56"/>
            <p:cNvSpPr/>
            <p:nvPr/>
          </p:nvSpPr>
          <p:spPr>
            <a:xfrm rot="19133076">
              <a:off x="1817766" y="3106380"/>
              <a:ext cx="1359624" cy="42869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5" y="2159575"/>
              <a:ext cx="468418" cy="468418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735757" y="2217582"/>
              <a:ext cx="222988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</a:rPr>
                <a:t>Mes demandes d’outils</a:t>
              </a:r>
            </a:p>
          </p:txBody>
        </p:sp>
        <p:sp>
          <p:nvSpPr>
            <p:cNvPr id="8" name="Pentagone 7"/>
            <p:cNvSpPr/>
            <p:nvPr/>
          </p:nvSpPr>
          <p:spPr>
            <a:xfrm rot="8298822">
              <a:off x="1556816" y="3345556"/>
              <a:ext cx="1340107" cy="421602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</p:grpSp>
      <p:sp>
        <p:nvSpPr>
          <p:cNvPr id="66" name="Pentagone 65"/>
          <p:cNvSpPr/>
          <p:nvPr/>
        </p:nvSpPr>
        <p:spPr>
          <a:xfrm>
            <a:off x="1930738" y="4646181"/>
            <a:ext cx="1228289" cy="304382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56" y="4463849"/>
            <a:ext cx="669044" cy="669044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2924933" y="2591541"/>
            <a:ext cx="3068077" cy="1256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Data Engineer met à disposition sur mon espace DataLab les outils communautaires demandés.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53" name="Groupe 5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4" name="Ellipse 5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9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97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n°27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Espace DataLab disponible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1368082" y="2582633"/>
            <a:ext cx="3593027" cy="2270076"/>
            <a:chOff x="1934734" y="2607598"/>
            <a:chExt cx="4790703" cy="302676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70" name="Image 6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sp>
        <p:nvSpPr>
          <p:cNvPr id="71" name="Rectangle 70"/>
          <p:cNvSpPr/>
          <p:nvPr/>
        </p:nvSpPr>
        <p:spPr>
          <a:xfrm>
            <a:off x="427286" y="4915910"/>
            <a:ext cx="5564804" cy="1849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À l’issue des travaux, mon responsable DataLab m’informe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mon espace DataLab est disponible et me fournit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informations nécessaires pour accéder et utiliser celui-ci.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49523" y="2344095"/>
            <a:ext cx="539073" cy="539073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2718974" y="2964385"/>
            <a:ext cx="107467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 flipH="1" flipV="1">
            <a:off x="3414520" y="2964385"/>
            <a:ext cx="904779" cy="31525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3" name="Imag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3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1" y="2658980"/>
            <a:ext cx="2592549" cy="287146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n°28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Lancement de l’expérimentation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endParaRPr lang="fr-FR" sz="105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Afficher en premier lieu le personnage et le bureau</a:t>
            </a:r>
          </a:p>
          <a:p>
            <a:pPr marL="214313" indent="-214313">
              <a:buFontTx/>
              <a:buChar char="-"/>
            </a:pPr>
            <a:r>
              <a:rPr lang="fr-FR" sz="105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de texte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103065" y="2586542"/>
            <a:ext cx="3562702" cy="155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Impatient,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j’accède à mon espace DataLab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constate que mes données sont bien chargées et que les outils sont bien déployés.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29" name="Groupe 28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8" name="Pentagone 37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43" name="Groupe 4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5" name="Ellipse 4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46" name="Image 45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4" name="Ellipse 4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5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26" name="Imag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8199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5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écrit ou scanné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2132856"/>
            <a:ext cx="797342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55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1715" y="879266"/>
            <a:ext cx="4284966" cy="542700"/>
          </a:xfrm>
        </p:spPr>
        <p:txBody>
          <a:bodyPr/>
          <a:lstStyle/>
          <a:p>
            <a:r>
              <a:rPr lang="fr-FR" sz="1500" b="1" dirty="0">
                <a:latin typeface="+mn-lt"/>
              </a:rPr>
              <a:t>Ecran n°37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Accompagnement </a:t>
            </a:r>
            <a:r>
              <a:rPr lang="fr-FR" sz="1500" dirty="0" err="1">
                <a:latin typeface="+mn-lt"/>
              </a:rPr>
              <a:t>DataScientist</a:t>
            </a:r>
            <a:endParaRPr lang="fr-FR" sz="1500" dirty="0">
              <a:latin typeface="+mn-lt"/>
            </a:endParaRP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83607" y="2223535"/>
            <a:ext cx="6121285" cy="155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partage mes problématiques avec Paul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les difficultés que j’ai à concevoir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mes traitements de données.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intervient et teste plusieurs algorithmes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traitements pour trouver celui qui convient le mieux pour répondre à mon besoin.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726954" y="3043648"/>
            <a:ext cx="4963774" cy="2354731"/>
            <a:chOff x="1623356" y="2534920"/>
            <a:chExt cx="6618365" cy="3139641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3356" y="2614104"/>
              <a:ext cx="5151566" cy="3060457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00229" y="2534920"/>
              <a:ext cx="1741492" cy="2975357"/>
            </a:xfrm>
            <a:prstGeom prst="rect">
              <a:avLst/>
            </a:prstGeom>
          </p:spPr>
        </p:pic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2884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32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1715" y="879266"/>
            <a:ext cx="4284966" cy="542700"/>
          </a:xfrm>
        </p:spPr>
        <p:txBody>
          <a:bodyPr/>
          <a:lstStyle/>
          <a:p>
            <a:r>
              <a:rPr lang="fr-FR" sz="1500" b="1" dirty="0">
                <a:latin typeface="+mn-lt"/>
              </a:rPr>
              <a:t>Ecran n°41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Les résultats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83607" y="2331819"/>
            <a:ext cx="6121285" cy="162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résultats obtenus à l’issue de cette expérimentation sont très concluants.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donc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industrialiser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celle-ci et disposer au quotidien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ces résultats pour servir nos activités.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616" y="3296906"/>
            <a:ext cx="6055389" cy="216915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2884" y="5218466"/>
            <a:ext cx="1691986" cy="6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50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1715" y="879266"/>
            <a:ext cx="4284966" cy="542700"/>
          </a:xfrm>
        </p:spPr>
        <p:txBody>
          <a:bodyPr/>
          <a:lstStyle/>
          <a:p>
            <a:r>
              <a:rPr lang="fr-FR" sz="1500" b="1" dirty="0">
                <a:latin typeface="+mn-lt"/>
              </a:rPr>
              <a:t>Ecran n°42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Bilan et 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03281" y="4679339"/>
            <a:ext cx="6121285" cy="2222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planifie une rencontre avec mon responsable DataLab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faire le bilan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mon expérimentation et travailler sur la suite de celle-ci.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lui indique que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disposer en production au quotidien des traitements et tableaux de bord mis en œuvre dans le cadre expérimental.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315139" y="2231135"/>
            <a:ext cx="3593027" cy="2270076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199" y="5218465"/>
            <a:ext cx="1691986" cy="6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9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1715" y="879266"/>
            <a:ext cx="4284966" cy="542700"/>
          </a:xfrm>
        </p:spPr>
        <p:txBody>
          <a:bodyPr/>
          <a:lstStyle/>
          <a:p>
            <a:r>
              <a:rPr lang="fr-FR" sz="1500" b="1" dirty="0">
                <a:latin typeface="+mn-lt"/>
              </a:rPr>
              <a:t>Ecran n°43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La demande d’industrialisation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03281" y="4607151"/>
            <a:ext cx="6121285" cy="2222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m’indique que nous allons faire une demande pour industrialiser les livrables de mon expérimentation.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Ces travaux d’industrialisation vont permettre de rendre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robustes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sécurisés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les traitements conçus et de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permettre l’automatisation 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leur exécution sur des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 rafraichies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315139" y="2231135"/>
            <a:ext cx="3593027" cy="2270076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199" y="5218465"/>
            <a:ext cx="1691986" cy="6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2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1715" y="879266"/>
            <a:ext cx="4284966" cy="542700"/>
          </a:xfrm>
        </p:spPr>
        <p:txBody>
          <a:bodyPr/>
          <a:lstStyle/>
          <a:p>
            <a:r>
              <a:rPr lang="fr-FR" sz="1500" b="1" dirty="0">
                <a:latin typeface="+mn-lt"/>
              </a:rPr>
              <a:t>Ecran n°44</a:t>
            </a:r>
            <a:br>
              <a:rPr lang="fr-FR" sz="1500" b="1" dirty="0">
                <a:latin typeface="+mn-lt"/>
              </a:rPr>
            </a:br>
            <a:r>
              <a:rPr lang="fr-FR" sz="1500" dirty="0">
                <a:latin typeface="+mn-lt"/>
              </a:rPr>
              <a:t>Passage par la Data Factory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72" name="Groupe 71"/>
          <p:cNvGrpSpPr/>
          <p:nvPr/>
        </p:nvGrpSpPr>
        <p:grpSpPr>
          <a:xfrm>
            <a:off x="559081" y="1597264"/>
            <a:ext cx="5299520" cy="41406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800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-102784" y="4607150"/>
            <a:ext cx="6733413" cy="2518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m’indique que 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c’est la Data Factory qui va prendre en charge ces travaux 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d’industrialisation et mettre en conformité mon travail avec les exigences de production.</a:t>
            </a: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 chantier vise à intégrer complétement mon travail à la chaîne opérationnelle du SI.</a:t>
            </a:r>
            <a:b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me précise que cela peut donc</a:t>
            </a:r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nécessiter un délai plus long que l’expérimentation.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315139" y="2231135"/>
            <a:ext cx="3593027" cy="2270076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199" y="5218465"/>
            <a:ext cx="1691986" cy="69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54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7756">
            <a:off x="5742207" y="2101867"/>
            <a:ext cx="708979" cy="914564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n°4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Une plateforme riche de données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6593482" y="1953938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6553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030739" y="1619035"/>
            <a:ext cx="4501289" cy="41406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00" y="2296757"/>
            <a:ext cx="795491" cy="1203180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3" y="2807560"/>
            <a:ext cx="422120" cy="422120"/>
          </a:xfrm>
          <a:prstGeom prst="rect">
            <a:avLst/>
          </a:prstGeom>
        </p:spPr>
      </p:pic>
      <p:sp>
        <p:nvSpPr>
          <p:cNvPr id="79" name="Freeform 89"/>
          <p:cNvSpPr>
            <a:spLocks/>
          </p:cNvSpPr>
          <p:nvPr/>
        </p:nvSpPr>
        <p:spPr bwMode="auto">
          <a:xfrm rot="12747020">
            <a:off x="1167171" y="2545772"/>
            <a:ext cx="520239" cy="378296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4" name="Rectangle à coins arrondis 3"/>
          <p:cNvSpPr/>
          <p:nvPr/>
        </p:nvSpPr>
        <p:spPr>
          <a:xfrm>
            <a:off x="1664779" y="2296758"/>
            <a:ext cx="1885166" cy="55245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/>
              <a:t>Données internes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130780" y="2905798"/>
            <a:ext cx="4516622" cy="155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peuvent être provisionnés avec des données documentées provenant du DataLake groupe concentrant des données hétérogènes et multi-éditeurs.</a:t>
            </a:r>
            <a:endParaRPr lang="fr-FR" sz="1800" b="1" i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2884" y="5223488"/>
            <a:ext cx="1691986" cy="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nouvelles sources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Nouvelles sources de donnée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783550" cy="43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09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objets connectés sont une autre source de données brutes, qui récupèrent un grand nombre de données grâce à leurs capteurs</a:t>
            </a:r>
          </a:p>
        </p:txBody>
      </p:sp>
      <p:pic>
        <p:nvPicPr>
          <p:cNvPr id="2050" name="Picture 2" descr="Un exemple d'objet connecté : le thermostat intelligent de l'entreprise Nest. Source: http://nest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8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des loyers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88" y="1412776"/>
            <a:ext cx="7385981" cy="49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00841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3187</TotalTime>
  <Words>4005</Words>
  <Application>Microsoft Office PowerPoint</Application>
  <PresentationFormat>Affichage à l'écran (4:3)</PresentationFormat>
  <Paragraphs>437</Paragraphs>
  <Slides>65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1" baseType="lpstr">
      <vt:lpstr>Yu Gothic Light</vt:lpstr>
      <vt:lpstr>Arial</vt:lpstr>
      <vt:lpstr>Calibri</vt:lpstr>
      <vt:lpstr>Monotype Sorts</vt:lpstr>
      <vt:lpstr>Times New Roman</vt:lpstr>
      <vt:lpstr>cvc</vt:lpstr>
      <vt:lpstr>Présentation PowerPoint</vt:lpstr>
      <vt:lpstr>Présentation PowerPoint</vt:lpstr>
      <vt:lpstr>Data Lake</vt:lpstr>
      <vt:lpstr>Cela peut être des images</vt:lpstr>
      <vt:lpstr>Peut être du texte brut</vt:lpstr>
      <vt:lpstr>Peut être du texte écrit ou scanné</vt:lpstr>
      <vt:lpstr>Les nouvelles sources de données</vt:lpstr>
      <vt:lpstr>IoT</vt:lpstr>
      <vt:lpstr>Exemple des loyers</vt:lpstr>
      <vt:lpstr>DataMart</vt:lpstr>
      <vt:lpstr>DataWarehouse</vt:lpstr>
      <vt:lpstr>Workflow</vt:lpstr>
      <vt:lpstr>Collecter les données</vt:lpstr>
      <vt:lpstr>Transformer le DataLake en DataMart</vt:lpstr>
      <vt:lpstr>Guidelines</vt:lpstr>
      <vt:lpstr>Data Cleansing</vt:lpstr>
      <vt:lpstr>Le reporting d’organisation</vt:lpstr>
      <vt:lpstr>BI</vt:lpstr>
      <vt:lpstr>L’analyse en temps réel</vt:lpstr>
      <vt:lpstr>Data discovery</vt:lpstr>
      <vt:lpstr>L’analyse prédictive</vt:lpstr>
      <vt:lpstr>Des nouveaux rôles</vt:lpstr>
      <vt:lpstr>Les différents rôles</vt:lpstr>
      <vt:lpstr>Les différents rôles</vt:lpstr>
      <vt:lpstr>Ecran n°2 Zoom DataLake</vt:lpstr>
      <vt:lpstr>Ecran n°3 Sources de données du DataLake</vt:lpstr>
      <vt:lpstr>Ecran n°4 Des données hétérogènes</vt:lpstr>
      <vt:lpstr>Ecran n°5 DataLake = socle non visible</vt:lpstr>
      <vt:lpstr>Ecran n°6 Mise à disposition = conformité</vt:lpstr>
      <vt:lpstr>Ecran n°7 DataLab – La zone accessible</vt:lpstr>
      <vt:lpstr>Ecran n°13 Critères d’éligibilité de mon besoin</vt:lpstr>
      <vt:lpstr>Ecran n°14 Volume / Variété / Vitesse</vt:lpstr>
      <vt:lpstr>Ecran n°15 Si j’ai un doute </vt:lpstr>
      <vt:lpstr>Ecran n°16 Je contacte mon responsable DataLab</vt:lpstr>
      <vt:lpstr>Ecran n°20 Qualifier mon besoin</vt:lpstr>
      <vt:lpstr>Ecran n°22 Traitement de ma demande</vt:lpstr>
      <vt:lpstr>Ecran n°2 Introduction</vt:lpstr>
      <vt:lpstr>Ecran n°9 Derrière le DataLab, l’apport de la PHG</vt:lpstr>
      <vt:lpstr>Ecran n°17 Possibilités du DataLab</vt:lpstr>
      <vt:lpstr>Ecran n°20 Catalogue d’outils disponibles</vt:lpstr>
      <vt:lpstr>Ecran n°4 L’équipe DataLab – la photo de famille ! </vt:lpstr>
      <vt:lpstr>Ecran n°5 L’équipe DataLab – le Data Scientist </vt:lpstr>
      <vt:lpstr>Ecran n°6 L’équipe DataLab – le Data Steward </vt:lpstr>
      <vt:lpstr>Ecran n°7 L’équipe DataLab – le Data Engineer </vt:lpstr>
      <vt:lpstr>Ecran n°8 L’équipe DataLab – le Data Engineer </vt:lpstr>
      <vt:lpstr>Ecran n°9  L’équipe DataLab – le Chief Data Management Officer  </vt:lpstr>
      <vt:lpstr>Ecran n°10 Le déclic</vt:lpstr>
      <vt:lpstr>Ecran n°16 Intervention du CDMO</vt:lpstr>
      <vt:lpstr>Ecran n°17 Que valide le CDMO ?</vt:lpstr>
      <vt:lpstr>Ecran n°18 Validation de la conformité de mon besoin</vt:lpstr>
      <vt:lpstr>Ecran n°19 Qualification de mon besoin</vt:lpstr>
      <vt:lpstr>Ecran n°20 Mobilisation des expertises adéquates</vt:lpstr>
      <vt:lpstr>Ecran n°21 Mobilisation des expertises adéquates</vt:lpstr>
      <vt:lpstr>Ecran n°22 Choix des outils à mettre à disposition</vt:lpstr>
      <vt:lpstr>Ecran n°24 Création de l’espace DataLab</vt:lpstr>
      <vt:lpstr>Ecran n°25 Mise à disposition des données</vt:lpstr>
      <vt:lpstr>Ecran n°26 Installation et paramétrage des outils</vt:lpstr>
      <vt:lpstr>Ecran n°27 Espace DataLab disponible</vt:lpstr>
      <vt:lpstr>Ecran n°28 Lancement de l’expérimentation</vt:lpstr>
      <vt:lpstr>Ecran n°37 Accompagnement DataScientist</vt:lpstr>
      <vt:lpstr>Ecran n°41 Les résultats</vt:lpstr>
      <vt:lpstr>Ecran n°42 Bilan et industrialisation</vt:lpstr>
      <vt:lpstr>Ecran n°43 La demande d’industrialisation</vt:lpstr>
      <vt:lpstr>Ecran n°44 Passage par la Data Factory</vt:lpstr>
      <vt:lpstr>Ecran n°4 Une plateforme riche de données 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265</cp:revision>
  <dcterms:created xsi:type="dcterms:W3CDTF">2000-04-10T19:33:12Z</dcterms:created>
  <dcterms:modified xsi:type="dcterms:W3CDTF">2025-12-30T16:45:20Z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